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4" r:id="rId9"/>
    <p:sldId id="265" r:id="rId10"/>
    <p:sldId id="266" r:id="rId11"/>
  </p:sldIdLst>
  <p:sldSz cx="18288000" cy="10287000"/>
  <p:notesSz cx="6858000" cy="9144000"/>
  <p:embeddedFontLst>
    <p:embeddedFont>
      <p:font typeface="Corsiva" panose="020B0604020202020204" charset="0"/>
      <p:regular r:id="rId13"/>
      <p:bold r:id="rId14"/>
      <p:italic r:id="rId15"/>
      <p:boldItalic r:id="rId16"/>
    </p:embeddedFont>
    <p:embeddedFont>
      <p:font typeface="Lato" panose="020F0502020204030203" pitchFamily="34" charset="0"/>
      <p:regular r:id="rId17"/>
      <p:bold r:id="rId18"/>
      <p:italic r:id="rId19"/>
      <p:boldItalic r:id="rId20"/>
    </p:embeddedFont>
    <p:embeddedFont>
      <p:font typeface="Montserrat" panose="00000500000000000000" pitchFamily="2" charset="0"/>
      <p:regular r:id="rId21"/>
      <p:bold r:id="rId22"/>
      <p:italic r:id="rId23"/>
      <p:boldItalic r:id="rId24"/>
    </p:embeddedFont>
    <p:embeddedFont>
      <p:font typeface="Montserrat SemiBold" panose="00000700000000000000" pitchFamily="2" charset="0"/>
      <p:regular r:id="rId25"/>
      <p:bold r:id="rId26"/>
      <p:italic r:id="rId27"/>
      <p:boldItalic r:id="rId28"/>
    </p:embeddedFont>
    <p:embeddedFont>
      <p:font typeface="Roboto" panose="02000000000000000000" pitchFamily="2" charset="0"/>
      <p:regular r:id="rId29"/>
      <p:bold r:id="rId30"/>
      <p:italic r:id="rId31"/>
      <p:boldItalic r:id="rId3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gkc4iUpcJWShwZuPqtu75KOF2Frw=="/>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BE8908F9-09AE-481F-9C18-EC546D0731E2}">
  <a:tblStyle styleId="{BE8908F9-09AE-481F-9C18-EC546D0731E2}" styleName="Table_0">
    <a:wholeTbl>
      <a:tcTxStyle b="off" i="off">
        <a:font>
          <a:latin typeface="Calibri"/>
          <a:ea typeface="Calibri"/>
          <a:cs typeface="Calibri"/>
        </a:font>
        <a:schemeClr val="dk1"/>
      </a:tcTxStyle>
      <a:tcStyle>
        <a:tcBdr>
          <a:left>
            <a:ln w="12700" cap="flat" cmpd="sng">
              <a:solidFill>
                <a:schemeClr val="accent6"/>
              </a:solidFill>
              <a:prstDash val="solid"/>
              <a:round/>
              <a:headEnd type="none" w="sm" len="sm"/>
              <a:tailEnd type="none" w="sm" len="sm"/>
            </a:ln>
          </a:left>
          <a:right>
            <a:ln w="12700" cap="flat" cmpd="sng">
              <a:solidFill>
                <a:schemeClr val="accent6"/>
              </a:solidFill>
              <a:prstDash val="solid"/>
              <a:round/>
              <a:headEnd type="none" w="sm" len="sm"/>
              <a:tailEnd type="none" w="sm" len="sm"/>
            </a:ln>
          </a:right>
          <a:top>
            <a:ln w="12700" cap="flat" cmpd="sng">
              <a:solidFill>
                <a:schemeClr val="accent6"/>
              </a:solidFill>
              <a:prstDash val="solid"/>
              <a:round/>
              <a:headEnd type="none" w="sm" len="sm"/>
              <a:tailEnd type="none" w="sm" len="sm"/>
            </a:ln>
          </a:top>
          <a:bottom>
            <a:ln w="12700" cap="flat" cmpd="sng">
              <a:solidFill>
                <a:schemeClr val="accent6"/>
              </a:solidFill>
              <a:prstDash val="solid"/>
              <a:round/>
              <a:headEnd type="none" w="sm" len="sm"/>
              <a:tailEnd type="none" w="sm" len="sm"/>
            </a:ln>
          </a:bottom>
          <a:insideH>
            <a:ln w="12700" cap="flat" cmpd="sng">
              <a:solidFill>
                <a:schemeClr val="accent6"/>
              </a:solidFill>
              <a:prstDash val="solid"/>
              <a:round/>
              <a:headEnd type="none" w="sm" len="sm"/>
              <a:tailEnd type="none" w="sm" len="sm"/>
            </a:ln>
          </a:insideH>
          <a:insideV>
            <a:ln w="12700" cap="flat" cmpd="sng">
              <a:solidFill>
                <a:schemeClr val="accent6"/>
              </a:solidFill>
              <a:prstDash val="solid"/>
              <a:round/>
              <a:headEnd type="none" w="sm" len="sm"/>
              <a:tailEnd type="none" w="sm" len="sm"/>
            </a:ln>
          </a:insideV>
        </a:tcBdr>
        <a:fill>
          <a:solidFill>
            <a:srgbClr val="FFFFFF">
              <a:alpha val="0"/>
            </a:srgbClr>
          </a:solidFill>
        </a:fill>
      </a:tcStyle>
    </a:wholeTbl>
    <a:band1H>
      <a:tcTxStyle/>
      <a:tcStyle>
        <a:tcBdr/>
        <a:fill>
          <a:solidFill>
            <a:schemeClr val="accent6">
              <a:alpha val="20000"/>
            </a:schemeClr>
          </a:solidFill>
        </a:fill>
      </a:tcStyle>
    </a:band1H>
    <a:band2H>
      <a:tcTxStyle/>
      <a:tcStyle>
        <a:tcBdr/>
      </a:tcStyle>
    </a:band2H>
    <a:band1V>
      <a:tcTxStyle/>
      <a:tcStyle>
        <a:tcBdr/>
        <a:fill>
          <a:solidFill>
            <a:schemeClr val="accent6">
              <a:alpha val="20000"/>
            </a:schemeClr>
          </a:solidFill>
        </a:fill>
      </a:tcStyle>
    </a:band1V>
    <a:band2V>
      <a:tcTxStyle/>
      <a:tcStyle>
        <a:tcBdr/>
      </a:tcStyle>
    </a:band2V>
    <a:lastCol>
      <a:tcTxStyle b="on" i="off"/>
      <a:tcStyle>
        <a:tcBdr/>
      </a:tcStyle>
    </a:lastCol>
    <a:firstCol>
      <a:tcTxStyle b="on" i="off"/>
      <a:tcStyle>
        <a:tcBdr/>
      </a:tcStyle>
    </a:firstCol>
    <a:lastRow>
      <a:tcTxStyle b="on" i="off"/>
      <a:tcStyle>
        <a:tcBdr>
          <a:top>
            <a:ln w="50800" cap="flat" cmpd="sng">
              <a:solidFill>
                <a:schemeClr val="accent6"/>
              </a:solidFill>
              <a:prstDash val="solid"/>
              <a:round/>
              <a:headEnd type="none" w="sm" len="sm"/>
              <a:tailEnd type="none" w="sm" len="sm"/>
            </a:ln>
          </a:top>
        </a:tcBdr>
        <a:fill>
          <a:solidFill>
            <a:srgbClr val="FFFFFF">
              <a:alpha val="0"/>
            </a:srgbClr>
          </a:solidFill>
        </a:fill>
      </a:tcStyle>
    </a:lastRow>
    <a:seCell>
      <a:tcTxStyle/>
      <a:tcStyle>
        <a:tcBdr/>
      </a:tcStyle>
    </a:seCell>
    <a:swCell>
      <a:tcTxStyle/>
      <a:tcStyle>
        <a:tcBdr/>
      </a:tcStyle>
    </a:swCell>
    <a:firstRow>
      <a:tcTxStyle b="on" i="off"/>
      <a:tcStyle>
        <a:tcBdr>
          <a:bottom>
            <a:ln w="25400" cap="flat" cmpd="sng">
              <a:solidFill>
                <a:schemeClr val="accent6"/>
              </a:solidFill>
              <a:prstDash val="solid"/>
              <a:round/>
              <a:headEnd type="none" w="sm" len="sm"/>
              <a:tailEnd type="none" w="sm" len="sm"/>
            </a:ln>
          </a:bottom>
        </a:tcBdr>
        <a:fill>
          <a:solidFill>
            <a:srgbClr val="FFFFFF">
              <a:alpha val="0"/>
            </a:srgbClr>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4" d="100"/>
          <a:sy n="54" d="100"/>
        </p:scale>
        <p:origin x="754"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font" Target="fonts/font1.fntdata"/><Relationship Id="rId18" Type="http://schemas.openxmlformats.org/officeDocument/2006/relationships/font" Target="fonts/font6.fntdata"/><Relationship Id="rId26" Type="http://schemas.openxmlformats.org/officeDocument/2006/relationships/font" Target="fonts/font14.fntdata"/><Relationship Id="rId39" Type="http://schemas.openxmlformats.org/officeDocument/2006/relationships/presProps" Target="presProps.xml"/><Relationship Id="rId21" Type="http://schemas.openxmlformats.org/officeDocument/2006/relationships/font" Target="fonts/font9.fntdata"/><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font" Target="fonts/font13.fntdata"/><Relationship Id="rId38" Type="http://customschemas.google.com/relationships/presentationmetadata" Target="metadata"/><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29" Type="http://schemas.openxmlformats.org/officeDocument/2006/relationships/font" Target="fonts/font17.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2.fntdata"/><Relationship Id="rId32" Type="http://schemas.openxmlformats.org/officeDocument/2006/relationships/font" Target="fonts/font20.fntdata"/><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font" Target="fonts/font11.fntdata"/><Relationship Id="rId28" Type="http://schemas.openxmlformats.org/officeDocument/2006/relationships/font" Target="fonts/font16.fntdata"/><Relationship Id="rId10" Type="http://schemas.openxmlformats.org/officeDocument/2006/relationships/slide" Target="slides/slide9.xml"/><Relationship Id="rId19" Type="http://schemas.openxmlformats.org/officeDocument/2006/relationships/font" Target="fonts/font7.fntdata"/><Relationship Id="rId31" Type="http://schemas.openxmlformats.org/officeDocument/2006/relationships/font" Target="fonts/font1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font" Target="fonts/font10.fntdata"/><Relationship Id="rId27" Type="http://schemas.openxmlformats.org/officeDocument/2006/relationships/font" Target="fonts/font15.fntdata"/><Relationship Id="rId30" Type="http://schemas.openxmlformats.org/officeDocument/2006/relationships/font" Target="fonts/font18.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6" name="Google Shape;8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p1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7" name="Google Shape;257;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0" name="Google Shape;100;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1" name="Google Shape;101;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0" name="Google Shape;140;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9" name="Google Shape;169;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3" name="Google Shape;233;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2"/>
        <p:cNvGrpSpPr/>
        <p:nvPr/>
      </p:nvGrpSpPr>
      <p:grpSpPr>
        <a:xfrm>
          <a:off x="0" y="0"/>
          <a:ext cx="0" cy="0"/>
          <a:chOff x="0" y="0"/>
          <a:chExt cx="0" cy="0"/>
        </a:xfrm>
      </p:grpSpPr>
      <p:sp>
        <p:nvSpPr>
          <p:cNvPr id="243" name="Google Shape;243;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4" name="Google Shape;244;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
        <p:cNvGrpSpPr/>
        <p:nvPr/>
      </p:nvGrpSpPr>
      <p:grpSpPr>
        <a:xfrm>
          <a:off x="0" y="0"/>
          <a:ext cx="0" cy="0"/>
          <a:chOff x="0" y="0"/>
          <a:chExt cx="0" cy="0"/>
        </a:xfrm>
      </p:grpSpPr>
      <p:sp>
        <p:nvSpPr>
          <p:cNvPr id="16" name="Google Shape;16;p1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 name="Google Shape;17;p1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8" name="Google Shape;18;p1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Google Shape;73;p2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2"/>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Google Shape;79;p23"/>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3"/>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9"/>
        <p:cNvGrpSpPr/>
        <p:nvPr/>
      </p:nvGrpSpPr>
      <p:grpSpPr>
        <a:xfrm>
          <a:off x="0" y="0"/>
          <a:ext cx="0" cy="0"/>
          <a:chOff x="0" y="0"/>
          <a:chExt cx="0" cy="0"/>
        </a:xfrm>
      </p:grpSpPr>
      <p:sp>
        <p:nvSpPr>
          <p:cNvPr id="20" name="Google Shape;20;p14"/>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1" name="Google Shape;21;p14"/>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22" name="Google Shape;22;p1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4" name="Google Shape;24;p1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Google Shape;26;p15"/>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7" name="Google Shape;27;p15"/>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8" name="Google Shape;28;p1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9" name="Google Shape;29;p1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0" name="Google Shape;30;p1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1"/>
        <p:cNvGrpSpPr/>
        <p:nvPr/>
      </p:nvGrpSpPr>
      <p:grpSpPr>
        <a:xfrm>
          <a:off x="0" y="0"/>
          <a:ext cx="0" cy="0"/>
          <a:chOff x="0" y="0"/>
          <a:chExt cx="0" cy="0"/>
        </a:xfrm>
      </p:grpSpPr>
      <p:sp>
        <p:nvSpPr>
          <p:cNvPr id="32" name="Google Shape;32;p16"/>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3" name="Google Shape;33;p16"/>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4" name="Google Shape;34;p1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1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7"/>
        <p:cNvGrpSpPr/>
        <p:nvPr/>
      </p:nvGrpSpPr>
      <p:grpSpPr>
        <a:xfrm>
          <a:off x="0" y="0"/>
          <a:ext cx="0" cy="0"/>
          <a:chOff x="0" y="0"/>
          <a:chExt cx="0" cy="0"/>
        </a:xfrm>
      </p:grpSpPr>
      <p:sp>
        <p:nvSpPr>
          <p:cNvPr id="38" name="Google Shape;38;p17"/>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9" name="Google Shape;39;p17"/>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0" name="Google Shape;40;p17"/>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41" name="Google Shape;41;p1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1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4"/>
        <p:cNvGrpSpPr/>
        <p:nvPr/>
      </p:nvGrpSpPr>
      <p:grpSpPr>
        <a:xfrm>
          <a:off x="0" y="0"/>
          <a:ext cx="0" cy="0"/>
          <a:chOff x="0" y="0"/>
          <a:chExt cx="0" cy="0"/>
        </a:xfrm>
      </p:grpSpPr>
      <p:sp>
        <p:nvSpPr>
          <p:cNvPr id="45" name="Google Shape;45;p18"/>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6" name="Google Shape;46;p18"/>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7" name="Google Shape;47;p18"/>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8" name="Google Shape;48;p18"/>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9" name="Google Shape;49;p18"/>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50" name="Google Shape;50;p1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1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53"/>
        <p:cNvGrpSpPr/>
        <p:nvPr/>
      </p:nvGrpSpPr>
      <p:grpSpPr>
        <a:xfrm>
          <a:off x="0" y="0"/>
          <a:ext cx="0" cy="0"/>
          <a:chOff x="0" y="0"/>
          <a:chExt cx="0" cy="0"/>
        </a:xfrm>
      </p:grpSpPr>
      <p:sp>
        <p:nvSpPr>
          <p:cNvPr id="54" name="Google Shape;54;p1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1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1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1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Google Shape;59;p20"/>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0"/>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0"/>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Google Shape;66;p21"/>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1"/>
          <p:cNvSpPr>
            <a:spLocks noGrp="1"/>
          </p:cNvSpPr>
          <p:nvPr>
            <p:ph type="pic" idx="2"/>
          </p:nvPr>
        </p:nvSpPr>
        <p:spPr>
          <a:xfrm>
            <a:off x="1792288" y="612775"/>
            <a:ext cx="5486400" cy="4114800"/>
          </a:xfrm>
          <a:prstGeom prst="rect">
            <a:avLst/>
          </a:prstGeom>
          <a:noFill/>
          <a:ln>
            <a:noFill/>
          </a:ln>
        </p:spPr>
      </p:sp>
      <p:sp>
        <p:nvSpPr>
          <p:cNvPr id="68" name="Google Shape;68;p21"/>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2"/>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12" name="Google Shape;12;p1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1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1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hyperlink" Target="mailto:admissions@almasiheights.com" TargetMode="Externa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3.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2.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png"/><Relationship Id="rId5" Type="http://schemas.openxmlformats.org/officeDocument/2006/relationships/image" Target="../media/image4.png"/><Relationship Id="rId4" Type="http://schemas.openxmlformats.org/officeDocument/2006/relationships/image" Target="../media/image13.jpg"/></Relationships>
</file>

<file path=ppt/slides/_rels/slide7.xml.rels><?xml version="1.0" encoding="UTF-8" standalone="yes"?>
<Relationships xmlns="http://schemas.openxmlformats.org/package/2006/relationships"><Relationship Id="rId3" Type="http://schemas.openxmlformats.org/officeDocument/2006/relationships/hyperlink" Target="mailto:admissions@almasiheights.com"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
          <p:cNvSpPr/>
          <p:nvPr/>
        </p:nvSpPr>
        <p:spPr>
          <a:xfrm>
            <a:off x="9471751" y="0"/>
            <a:ext cx="10241097" cy="102870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8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89" name="Google Shape;89;p1"/>
          <p:cNvSpPr/>
          <p:nvPr/>
        </p:nvSpPr>
        <p:spPr>
          <a:xfrm>
            <a:off x="10533960" y="1028700"/>
            <a:ext cx="8192878" cy="82296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026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90" name="Google Shape;90;p1"/>
          <p:cNvGrpSpPr/>
          <p:nvPr/>
        </p:nvGrpSpPr>
        <p:grpSpPr>
          <a:xfrm>
            <a:off x="5372100" y="1028700"/>
            <a:ext cx="8229600" cy="8229600"/>
            <a:chOff x="0" y="0"/>
            <a:chExt cx="6350000" cy="6350000"/>
          </a:xfrm>
        </p:grpSpPr>
        <p:sp>
          <p:nvSpPr>
            <p:cNvPr id="91" name="Google Shape;91;p1"/>
            <p:cNvSpPr/>
            <p:nvPr/>
          </p:nvSpPr>
          <p:spPr>
            <a:xfrm>
              <a:off x="655320" y="655320"/>
              <a:ext cx="5039360" cy="5039360"/>
            </a:xfrm>
            <a:custGeom>
              <a:avLst/>
              <a:gdLst/>
              <a:ahLst/>
              <a:cxnLst/>
              <a:rect l="l" t="t" r="r" b="b"/>
              <a:pathLst>
                <a:path w="5039360" h="5039360" extrusionOk="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rotWithShape="1">
              <a:blip r:embed="rId3">
                <a:alphaModFix/>
              </a:blip>
              <a:stretch>
                <a:fillRect l="-57546" r="-233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2" name="Google Shape;92;p1"/>
            <p:cNvSpPr/>
            <p:nvPr/>
          </p:nvSpPr>
          <p:spPr>
            <a:xfrm>
              <a:off x="0" y="0"/>
              <a:ext cx="6350000" cy="6350000"/>
            </a:xfrm>
            <a:custGeom>
              <a:avLst/>
              <a:gdLst/>
              <a:ahLst/>
              <a:cxnLst/>
              <a:rect l="l" t="t" r="r" b="b"/>
              <a:pathLst>
                <a:path w="6350000" h="6350000" extrusionOk="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8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cxnSp>
        <p:nvCxnSpPr>
          <p:cNvPr id="93" name="Google Shape;93;p1"/>
          <p:cNvCxnSpPr/>
          <p:nvPr/>
        </p:nvCxnSpPr>
        <p:spPr>
          <a:xfrm>
            <a:off x="1028700" y="8448675"/>
            <a:ext cx="5965800" cy="0"/>
          </a:xfrm>
          <a:prstGeom prst="straightConnector1">
            <a:avLst/>
          </a:prstGeom>
          <a:noFill/>
          <a:ln w="809625" cap="rnd" cmpd="sng">
            <a:solidFill>
              <a:srgbClr val="FF8A00"/>
            </a:solidFill>
            <a:prstDash val="solid"/>
            <a:round/>
            <a:headEnd type="none" w="sm" len="sm"/>
            <a:tailEnd type="none" w="sm" len="sm"/>
          </a:ln>
        </p:spPr>
      </p:cxnSp>
      <p:sp>
        <p:nvSpPr>
          <p:cNvPr id="94" name="Google Shape;94;p1"/>
          <p:cNvSpPr/>
          <p:nvPr/>
        </p:nvSpPr>
        <p:spPr>
          <a:xfrm>
            <a:off x="13487644" y="8416208"/>
            <a:ext cx="1142756" cy="1331601"/>
          </a:xfrm>
          <a:custGeom>
            <a:avLst/>
            <a:gdLst/>
            <a:ahLst/>
            <a:cxnLst/>
            <a:rect l="l" t="t" r="r" b="b"/>
            <a:pathLst>
              <a:path w="1142756" h="1331601" extrusionOk="0">
                <a:moveTo>
                  <a:pt x="0" y="0"/>
                </a:moveTo>
                <a:lnTo>
                  <a:pt x="1142756" y="0"/>
                </a:lnTo>
                <a:lnTo>
                  <a:pt x="1142756" y="1331601"/>
                </a:lnTo>
                <a:lnTo>
                  <a:pt x="0" y="133160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5" name="Google Shape;95;p1"/>
          <p:cNvSpPr/>
          <p:nvPr/>
        </p:nvSpPr>
        <p:spPr>
          <a:xfrm rot="-2700000">
            <a:off x="6250733" y="7200900"/>
            <a:ext cx="2057400" cy="2057400"/>
          </a:xfrm>
          <a:custGeom>
            <a:avLst/>
            <a:gdLst/>
            <a:ahLst/>
            <a:cxnLst/>
            <a:rect l="l" t="t" r="r" b="b"/>
            <a:pathLst>
              <a:path w="2057400" h="2057400" extrusionOk="0">
                <a:moveTo>
                  <a:pt x="0" y="0"/>
                </a:moveTo>
                <a:lnTo>
                  <a:pt x="2057400" y="0"/>
                </a:lnTo>
                <a:lnTo>
                  <a:pt x="2057400" y="2057400"/>
                </a:lnTo>
                <a:lnTo>
                  <a:pt x="0" y="20574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96" name="Google Shape;96;p1"/>
          <p:cNvSpPr txBox="1"/>
          <p:nvPr/>
        </p:nvSpPr>
        <p:spPr>
          <a:xfrm>
            <a:off x="13487400" y="3094806"/>
            <a:ext cx="4952982" cy="3948389"/>
          </a:xfrm>
          <a:prstGeom prst="rect">
            <a:avLst/>
          </a:prstGeom>
          <a:noFill/>
          <a:ln>
            <a:noFill/>
          </a:ln>
        </p:spPr>
        <p:txBody>
          <a:bodyPr spcFirstLastPara="1" wrap="square" lIns="0" tIns="0" rIns="0" bIns="0" anchor="t" anchorCtr="0">
            <a:spAutoFit/>
          </a:bodyPr>
          <a:lstStyle/>
          <a:p>
            <a:pPr marL="0" marR="0" lvl="0" indent="0" algn="ctr" rtl="0">
              <a:lnSpc>
                <a:spcPct val="132000"/>
              </a:lnSpc>
              <a:spcBef>
                <a:spcPts val="0"/>
              </a:spcBef>
              <a:spcAft>
                <a:spcPts val="0"/>
              </a:spcAft>
              <a:buNone/>
            </a:pPr>
            <a:r>
              <a:rPr lang="en-US" sz="6000">
                <a:solidFill>
                  <a:srgbClr val="FFFFFF"/>
                </a:solidFill>
                <a:latin typeface="Montserrat"/>
                <a:ea typeface="Montserrat"/>
                <a:cs typeface="Montserrat"/>
                <a:sym typeface="Montserrat"/>
              </a:rPr>
              <a:t>Almasi Heights International</a:t>
            </a:r>
            <a:endParaRPr/>
          </a:p>
          <a:p>
            <a:pPr marL="0" marR="0" lvl="0" indent="0" algn="ctr" rtl="0">
              <a:lnSpc>
                <a:spcPct val="132000"/>
              </a:lnSpc>
              <a:spcBef>
                <a:spcPts val="0"/>
              </a:spcBef>
              <a:spcAft>
                <a:spcPts val="0"/>
              </a:spcAft>
              <a:buNone/>
            </a:pPr>
            <a:r>
              <a:rPr lang="en-US" sz="6000">
                <a:solidFill>
                  <a:srgbClr val="FFFFFF"/>
                </a:solidFill>
                <a:latin typeface="Montserrat"/>
                <a:ea typeface="Montserrat"/>
                <a:cs typeface="Montserrat"/>
                <a:sym typeface="Montserrat"/>
              </a:rPr>
              <a:t>School</a:t>
            </a:r>
            <a:endParaRPr/>
          </a:p>
        </p:txBody>
      </p:sp>
      <p:sp>
        <p:nvSpPr>
          <p:cNvPr id="97" name="Google Shape;97;p1"/>
          <p:cNvSpPr txBox="1"/>
          <p:nvPr/>
        </p:nvSpPr>
        <p:spPr>
          <a:xfrm>
            <a:off x="1254275" y="8343900"/>
            <a:ext cx="5501448" cy="322707"/>
          </a:xfrm>
          <a:prstGeom prst="rect">
            <a:avLst/>
          </a:prstGeom>
          <a:noFill/>
          <a:ln>
            <a:noFill/>
          </a:ln>
        </p:spPr>
        <p:txBody>
          <a:bodyPr spcFirstLastPara="1" wrap="square" lIns="0" tIns="0" rIns="0" bIns="0" anchor="t" anchorCtr="0">
            <a:spAutoFit/>
          </a:bodyPr>
          <a:lstStyle/>
          <a:p>
            <a:pPr marL="0" marR="0" lvl="0" indent="0" algn="ctr" rtl="0">
              <a:lnSpc>
                <a:spcPct val="124000"/>
              </a:lnSpc>
              <a:spcBef>
                <a:spcPts val="0"/>
              </a:spcBef>
              <a:spcAft>
                <a:spcPts val="0"/>
              </a:spcAft>
              <a:buNone/>
            </a:pPr>
            <a:r>
              <a:rPr lang="en-US" sz="2100">
                <a:solidFill>
                  <a:srgbClr val="FFFFFF"/>
                </a:solidFill>
                <a:latin typeface="Montserrat"/>
                <a:ea typeface="Montserrat"/>
                <a:cs typeface="Montserrat"/>
                <a:sym typeface="Montserrat"/>
              </a:rPr>
              <a:t>www.almasiheights.com</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1"/>
          <p:cNvSpPr/>
          <p:nvPr/>
        </p:nvSpPr>
        <p:spPr>
          <a:xfrm>
            <a:off x="10533960" y="1028700"/>
            <a:ext cx="8192878" cy="8229600"/>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026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260" name="Google Shape;260;p11"/>
          <p:cNvGrpSpPr/>
          <p:nvPr/>
        </p:nvGrpSpPr>
        <p:grpSpPr>
          <a:xfrm>
            <a:off x="5372100" y="1028700"/>
            <a:ext cx="8229600" cy="8229600"/>
            <a:chOff x="0" y="0"/>
            <a:chExt cx="6350000" cy="6350000"/>
          </a:xfrm>
        </p:grpSpPr>
        <p:sp>
          <p:nvSpPr>
            <p:cNvPr id="261" name="Google Shape;261;p11"/>
            <p:cNvSpPr/>
            <p:nvPr/>
          </p:nvSpPr>
          <p:spPr>
            <a:xfrm>
              <a:off x="655320" y="655320"/>
              <a:ext cx="5039360" cy="5039360"/>
            </a:xfrm>
            <a:custGeom>
              <a:avLst/>
              <a:gdLst/>
              <a:ahLst/>
              <a:cxnLst/>
              <a:rect l="l" t="t" r="r" b="b"/>
              <a:pathLst>
                <a:path w="5039360" h="5039360" extrusionOk="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blipFill rotWithShape="1">
              <a:blip r:embed="rId3">
                <a:alphaModFix/>
              </a:blip>
              <a:stretch>
                <a:fillRect l="-57546" r="-2335"/>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2" name="Google Shape;262;p11"/>
            <p:cNvSpPr/>
            <p:nvPr/>
          </p:nvSpPr>
          <p:spPr>
            <a:xfrm>
              <a:off x="0" y="0"/>
              <a:ext cx="6350000" cy="6350000"/>
            </a:xfrm>
            <a:custGeom>
              <a:avLst/>
              <a:gdLst/>
              <a:ahLst/>
              <a:cxnLst/>
              <a:rect l="l" t="t" r="r" b="b"/>
              <a:pathLst>
                <a:path w="6350000" h="6350000" extrusionOk="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8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263" name="Google Shape;263;p11"/>
          <p:cNvSpPr/>
          <p:nvPr/>
        </p:nvSpPr>
        <p:spPr>
          <a:xfrm>
            <a:off x="13487644" y="8416208"/>
            <a:ext cx="1142756" cy="1331601"/>
          </a:xfrm>
          <a:custGeom>
            <a:avLst/>
            <a:gdLst/>
            <a:ahLst/>
            <a:cxnLst/>
            <a:rect l="l" t="t" r="r" b="b"/>
            <a:pathLst>
              <a:path w="1142756" h="1331601" extrusionOk="0">
                <a:moveTo>
                  <a:pt x="0" y="0"/>
                </a:moveTo>
                <a:lnTo>
                  <a:pt x="1142756" y="0"/>
                </a:lnTo>
                <a:lnTo>
                  <a:pt x="1142756" y="1331601"/>
                </a:lnTo>
                <a:lnTo>
                  <a:pt x="0" y="133160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4" name="Google Shape;264;p11"/>
          <p:cNvSpPr/>
          <p:nvPr/>
        </p:nvSpPr>
        <p:spPr>
          <a:xfrm rot="-2700000">
            <a:off x="6250733" y="7200900"/>
            <a:ext cx="2057400" cy="2057400"/>
          </a:xfrm>
          <a:custGeom>
            <a:avLst/>
            <a:gdLst/>
            <a:ahLst/>
            <a:cxnLst/>
            <a:rect l="l" t="t" r="r" b="b"/>
            <a:pathLst>
              <a:path w="2057400" h="2057400" extrusionOk="0">
                <a:moveTo>
                  <a:pt x="0" y="0"/>
                </a:moveTo>
                <a:lnTo>
                  <a:pt x="2057400" y="0"/>
                </a:lnTo>
                <a:lnTo>
                  <a:pt x="2057400" y="2057400"/>
                </a:lnTo>
                <a:lnTo>
                  <a:pt x="0" y="20574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65" name="Google Shape;265;p11"/>
          <p:cNvSpPr txBox="1"/>
          <p:nvPr/>
        </p:nvSpPr>
        <p:spPr>
          <a:xfrm>
            <a:off x="13487400" y="4615405"/>
            <a:ext cx="4952982" cy="909095"/>
          </a:xfrm>
          <a:prstGeom prst="rect">
            <a:avLst/>
          </a:prstGeom>
          <a:noFill/>
          <a:ln>
            <a:noFill/>
          </a:ln>
        </p:spPr>
        <p:txBody>
          <a:bodyPr spcFirstLastPara="1" wrap="square" lIns="0" tIns="0" rIns="0" bIns="0" anchor="t" anchorCtr="0">
            <a:spAutoFit/>
          </a:bodyPr>
          <a:lstStyle/>
          <a:p>
            <a:pPr marL="0" marR="0" lvl="0" indent="0" algn="ctr" rtl="0">
              <a:lnSpc>
                <a:spcPct val="132000"/>
              </a:lnSpc>
              <a:spcBef>
                <a:spcPts val="0"/>
              </a:spcBef>
              <a:spcAft>
                <a:spcPts val="0"/>
              </a:spcAft>
              <a:buNone/>
            </a:pPr>
            <a:r>
              <a:rPr lang="en-US" sz="6000">
                <a:solidFill>
                  <a:srgbClr val="FFFFFF"/>
                </a:solidFill>
                <a:latin typeface="Montserrat"/>
                <a:ea typeface="Montserrat"/>
                <a:cs typeface="Montserrat"/>
                <a:sym typeface="Montserrat"/>
              </a:rPr>
              <a:t>The End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2"/>
          <p:cNvSpPr/>
          <p:nvPr/>
        </p:nvSpPr>
        <p:spPr>
          <a:xfrm>
            <a:off x="780585" y="-38100"/>
            <a:ext cx="4769121" cy="10287000"/>
          </a:xfrm>
          <a:prstGeom prst="rect">
            <a:avLst/>
          </a:prstGeom>
          <a:solidFill>
            <a:srgbClr val="5026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04" name="Google Shape;104;p2"/>
          <p:cNvSpPr txBox="1"/>
          <p:nvPr/>
        </p:nvSpPr>
        <p:spPr>
          <a:xfrm>
            <a:off x="6509288" y="266700"/>
            <a:ext cx="11321512" cy="601318"/>
          </a:xfrm>
          <a:prstGeom prst="rect">
            <a:avLst/>
          </a:prstGeom>
          <a:noFill/>
          <a:ln>
            <a:noFill/>
          </a:ln>
        </p:spPr>
        <p:txBody>
          <a:bodyPr spcFirstLastPara="1" wrap="square" lIns="0" tIns="0" rIns="0" bIns="0" anchor="t" anchorCtr="0">
            <a:spAutoFit/>
          </a:bodyPr>
          <a:lstStyle/>
          <a:p>
            <a:pPr marL="0" marR="0" lvl="0" indent="0" algn="ctr" rtl="0">
              <a:lnSpc>
                <a:spcPct val="132631"/>
              </a:lnSpc>
              <a:spcBef>
                <a:spcPts val="0"/>
              </a:spcBef>
              <a:spcAft>
                <a:spcPts val="0"/>
              </a:spcAft>
              <a:buNone/>
            </a:pPr>
            <a:r>
              <a:rPr lang="en-US" sz="3800">
                <a:solidFill>
                  <a:srgbClr val="50260E"/>
                </a:solidFill>
                <a:latin typeface="Montserrat SemiBold"/>
                <a:ea typeface="Montserrat SemiBold"/>
                <a:cs typeface="Montserrat SemiBold"/>
                <a:sym typeface="Montserrat SemiBold"/>
              </a:rPr>
              <a:t>A Message From The Founders</a:t>
            </a:r>
            <a:endParaRPr/>
          </a:p>
        </p:txBody>
      </p:sp>
      <p:sp>
        <p:nvSpPr>
          <p:cNvPr id="105" name="Google Shape;105;p2"/>
          <p:cNvSpPr txBox="1"/>
          <p:nvPr/>
        </p:nvSpPr>
        <p:spPr>
          <a:xfrm>
            <a:off x="780585" y="2885290"/>
            <a:ext cx="4934415" cy="486095"/>
          </a:xfrm>
          <a:prstGeom prst="rect">
            <a:avLst/>
          </a:prstGeom>
          <a:noFill/>
          <a:ln>
            <a:noFill/>
          </a:ln>
        </p:spPr>
        <p:txBody>
          <a:bodyPr spcFirstLastPara="1" wrap="square" lIns="0" tIns="0" rIns="0" bIns="0" anchor="t" anchorCtr="0">
            <a:spAutoFit/>
          </a:bodyPr>
          <a:lstStyle/>
          <a:p>
            <a:pPr marL="0" marR="0" lvl="0" indent="0" algn="ctr" rtl="0">
              <a:lnSpc>
                <a:spcPct val="124000"/>
              </a:lnSpc>
              <a:spcBef>
                <a:spcPts val="0"/>
              </a:spcBef>
              <a:spcAft>
                <a:spcPts val="0"/>
              </a:spcAft>
              <a:buNone/>
            </a:pPr>
            <a:r>
              <a:rPr lang="en-US" sz="3200">
                <a:solidFill>
                  <a:schemeClr val="lt1"/>
                </a:solidFill>
                <a:latin typeface="Montserrat"/>
                <a:ea typeface="Montserrat"/>
                <a:cs typeface="Montserrat"/>
                <a:sym typeface="Montserrat"/>
              </a:rPr>
              <a:t>Welcome to</a:t>
            </a:r>
            <a:endParaRPr/>
          </a:p>
        </p:txBody>
      </p:sp>
      <p:sp>
        <p:nvSpPr>
          <p:cNvPr id="106" name="Google Shape;106;p2"/>
          <p:cNvSpPr/>
          <p:nvPr/>
        </p:nvSpPr>
        <p:spPr>
          <a:xfrm>
            <a:off x="30944" y="-929"/>
            <a:ext cx="1142756" cy="1331601"/>
          </a:xfrm>
          <a:custGeom>
            <a:avLst/>
            <a:gdLst/>
            <a:ahLst/>
            <a:cxnLst/>
            <a:rect l="l" t="t" r="r" b="b"/>
            <a:pathLst>
              <a:path w="1142756" h="1331601" extrusionOk="0">
                <a:moveTo>
                  <a:pt x="0" y="0"/>
                </a:moveTo>
                <a:lnTo>
                  <a:pt x="1142755" y="0"/>
                </a:lnTo>
                <a:lnTo>
                  <a:pt x="1142755" y="1331601"/>
                </a:lnTo>
                <a:lnTo>
                  <a:pt x="0" y="133160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07" name="Google Shape;107;p2"/>
          <p:cNvPicPr preferRelativeResize="0"/>
          <p:nvPr/>
        </p:nvPicPr>
        <p:blipFill rotWithShape="1">
          <a:blip r:embed="rId4">
            <a:alphaModFix/>
          </a:blip>
          <a:srcRect l="6048" r="4244"/>
          <a:stretch/>
        </p:blipFill>
        <p:spPr>
          <a:xfrm>
            <a:off x="838200" y="4004619"/>
            <a:ext cx="4711506" cy="4395966"/>
          </a:xfrm>
          <a:prstGeom prst="rect">
            <a:avLst/>
          </a:prstGeom>
          <a:noFill/>
          <a:ln>
            <a:noFill/>
          </a:ln>
        </p:spPr>
      </p:pic>
      <p:sp>
        <p:nvSpPr>
          <p:cNvPr id="108" name="Google Shape;108;p2"/>
          <p:cNvSpPr txBox="1"/>
          <p:nvPr/>
        </p:nvSpPr>
        <p:spPr>
          <a:xfrm>
            <a:off x="5798634" y="952500"/>
            <a:ext cx="12489367" cy="9253815"/>
          </a:xfrm>
          <a:prstGeom prst="rect">
            <a:avLst/>
          </a:prstGeom>
          <a:noFill/>
          <a:ln>
            <a:noFill/>
          </a:ln>
        </p:spPr>
        <p:txBody>
          <a:bodyPr spcFirstLastPara="1" wrap="square" lIns="0" tIns="0" rIns="0" bIns="0" anchor="t" anchorCtr="0">
            <a:spAutoFit/>
          </a:bodyPr>
          <a:lstStyle/>
          <a:p>
            <a:pPr marL="0" marR="0" lvl="0" indent="0" algn="l" rtl="0">
              <a:lnSpc>
                <a:spcPct val="150000"/>
              </a:lnSpc>
              <a:spcBef>
                <a:spcPts val="0"/>
              </a:spcBef>
              <a:spcAft>
                <a:spcPts val="0"/>
              </a:spcAft>
              <a:buNone/>
            </a:pPr>
            <a:r>
              <a:rPr lang="en-US" sz="1800">
                <a:solidFill>
                  <a:srgbClr val="632423"/>
                </a:solidFill>
                <a:latin typeface="Montserrat"/>
                <a:ea typeface="Montserrat"/>
                <a:cs typeface="Montserrat"/>
                <a:sym typeface="Montserrat"/>
              </a:rPr>
              <a:t>Thank you for considering joining Almasi Heights. </a:t>
            </a:r>
            <a:endParaRPr/>
          </a:p>
          <a:p>
            <a:pPr marL="0" marR="0" lvl="0" indent="0" algn="l" rtl="0">
              <a:lnSpc>
                <a:spcPct val="150000"/>
              </a:lnSpc>
              <a:spcBef>
                <a:spcPts val="0"/>
              </a:spcBef>
              <a:spcAft>
                <a:spcPts val="0"/>
              </a:spcAft>
              <a:buNone/>
            </a:pPr>
            <a:endParaRPr sz="1800">
              <a:solidFill>
                <a:srgbClr val="632423"/>
              </a:solidFill>
              <a:latin typeface="Montserrat"/>
              <a:ea typeface="Montserrat"/>
              <a:cs typeface="Montserrat"/>
              <a:sym typeface="Montserrat"/>
            </a:endParaRPr>
          </a:p>
          <a:p>
            <a:pPr marL="0" marR="0" lvl="0" indent="0" algn="l" rtl="0">
              <a:lnSpc>
                <a:spcPct val="150000"/>
              </a:lnSpc>
              <a:spcBef>
                <a:spcPts val="0"/>
              </a:spcBef>
              <a:spcAft>
                <a:spcPts val="0"/>
              </a:spcAft>
              <a:buNone/>
            </a:pPr>
            <a:r>
              <a:rPr lang="en-US" sz="1800">
                <a:solidFill>
                  <a:srgbClr val="632423"/>
                </a:solidFill>
                <a:latin typeface="Montserrat"/>
                <a:ea typeface="Montserrat"/>
                <a:cs typeface="Montserrat"/>
                <a:sym typeface="Montserrat"/>
              </a:rPr>
              <a:t>Almasi Heights is nestled on a Hilltop in the small rustic town of Meka, in Embu County, 30 kilometers from the main town. Here, we intend to establish a community of  the next generation of leaders. Purpose Driven Youth leaders. </a:t>
            </a:r>
            <a:endParaRPr/>
          </a:p>
          <a:p>
            <a:pPr marL="0" marR="0" lvl="0" indent="0" algn="l" rtl="0">
              <a:lnSpc>
                <a:spcPct val="150000"/>
              </a:lnSpc>
              <a:spcBef>
                <a:spcPts val="0"/>
              </a:spcBef>
              <a:spcAft>
                <a:spcPts val="0"/>
              </a:spcAft>
              <a:buNone/>
            </a:pPr>
            <a:endParaRPr sz="1800">
              <a:solidFill>
                <a:srgbClr val="632423"/>
              </a:solidFill>
              <a:latin typeface="Montserrat"/>
              <a:ea typeface="Montserrat"/>
              <a:cs typeface="Montserrat"/>
              <a:sym typeface="Montserrat"/>
            </a:endParaRPr>
          </a:p>
          <a:p>
            <a:pPr marL="0" marR="0" lvl="0" indent="0" algn="l" rtl="0">
              <a:lnSpc>
                <a:spcPct val="150000"/>
              </a:lnSpc>
              <a:spcBef>
                <a:spcPts val="0"/>
              </a:spcBef>
              <a:spcAft>
                <a:spcPts val="0"/>
              </a:spcAft>
              <a:buNone/>
            </a:pPr>
            <a:r>
              <a:rPr lang="en-US" sz="1800">
                <a:solidFill>
                  <a:srgbClr val="632423"/>
                </a:solidFill>
                <a:latin typeface="Montserrat"/>
                <a:ea typeface="Montserrat"/>
                <a:cs typeface="Montserrat"/>
                <a:sym typeface="Montserrat"/>
              </a:rPr>
              <a:t>By Entrusting your children to us, we commit to empower them, through love and guided compassion , so that they can inspire the world. Our approach to education is not traditional. We believe in 3 things:</a:t>
            </a:r>
            <a:endParaRPr/>
          </a:p>
          <a:p>
            <a:pPr marL="0" marR="0" lvl="0" indent="0" algn="l" rtl="0">
              <a:lnSpc>
                <a:spcPct val="150000"/>
              </a:lnSpc>
              <a:spcBef>
                <a:spcPts val="0"/>
              </a:spcBef>
              <a:spcAft>
                <a:spcPts val="0"/>
              </a:spcAft>
              <a:buNone/>
            </a:pPr>
            <a:endParaRPr sz="1800">
              <a:solidFill>
                <a:srgbClr val="632423"/>
              </a:solidFill>
              <a:latin typeface="Montserrat"/>
              <a:ea typeface="Montserrat"/>
              <a:cs typeface="Montserrat"/>
              <a:sym typeface="Montserrat"/>
            </a:endParaRPr>
          </a:p>
          <a:p>
            <a:pPr marL="457200" marR="0" lvl="0" indent="-457200" algn="l" rtl="0">
              <a:lnSpc>
                <a:spcPct val="150000"/>
              </a:lnSpc>
              <a:spcBef>
                <a:spcPts val="0"/>
              </a:spcBef>
              <a:spcAft>
                <a:spcPts val="0"/>
              </a:spcAft>
              <a:buClr>
                <a:srgbClr val="632423"/>
              </a:buClr>
              <a:buSzPts val="1800"/>
              <a:buFont typeface="Montserrat"/>
              <a:buAutoNum type="arabicPeriod"/>
            </a:pPr>
            <a:r>
              <a:rPr lang="en-US" sz="1800" b="1">
                <a:solidFill>
                  <a:srgbClr val="632423"/>
                </a:solidFill>
                <a:latin typeface="Montserrat"/>
                <a:ea typeface="Montserrat"/>
                <a:cs typeface="Montserrat"/>
                <a:sym typeface="Montserrat"/>
              </a:rPr>
              <a:t>We will build a strong foundation</a:t>
            </a:r>
            <a:r>
              <a:rPr lang="en-US" sz="1800">
                <a:solidFill>
                  <a:srgbClr val="632423"/>
                </a:solidFill>
                <a:latin typeface="Montserrat"/>
                <a:ea typeface="Montserrat"/>
                <a:cs typeface="Montserrat"/>
                <a:sym typeface="Montserrat"/>
              </a:rPr>
              <a:t>: We are all about the Child's growth. Nurturing their talent, their inborn gifts and showing them how to use it for good as God intended.</a:t>
            </a:r>
            <a:endParaRPr/>
          </a:p>
          <a:p>
            <a:pPr marL="457200" marR="0" lvl="0" indent="-457200" algn="l" rtl="0">
              <a:lnSpc>
                <a:spcPct val="150000"/>
              </a:lnSpc>
              <a:spcBef>
                <a:spcPts val="0"/>
              </a:spcBef>
              <a:spcAft>
                <a:spcPts val="0"/>
              </a:spcAft>
              <a:buClr>
                <a:srgbClr val="632423"/>
              </a:buClr>
              <a:buSzPts val="1800"/>
              <a:buFont typeface="Montserrat"/>
              <a:buAutoNum type="arabicPeriod"/>
            </a:pPr>
            <a:r>
              <a:rPr lang="en-US" sz="1800">
                <a:solidFill>
                  <a:srgbClr val="632423"/>
                </a:solidFill>
                <a:latin typeface="Montserrat"/>
                <a:ea typeface="Montserrat"/>
                <a:cs typeface="Montserrat"/>
                <a:sym typeface="Montserrat"/>
              </a:rPr>
              <a:t>Our Approach is holistic: </a:t>
            </a:r>
            <a:r>
              <a:rPr lang="en-US" sz="1800" b="1">
                <a:solidFill>
                  <a:srgbClr val="632423"/>
                </a:solidFill>
                <a:latin typeface="Montserrat"/>
                <a:ea typeface="Montserrat"/>
                <a:cs typeface="Montserrat"/>
                <a:sym typeface="Montserrat"/>
              </a:rPr>
              <a:t>Focused on experience and Relationships</a:t>
            </a:r>
            <a:r>
              <a:rPr lang="en-US" sz="1800">
                <a:solidFill>
                  <a:srgbClr val="632423"/>
                </a:solidFill>
                <a:latin typeface="Montserrat"/>
                <a:ea typeface="Montserrat"/>
                <a:cs typeface="Montserrat"/>
                <a:sym typeface="Montserrat"/>
              </a:rPr>
              <a:t>. We encourage the child to think through issues and creatively, through projects, contribute to the society at large. This will be accomplished through participation in events, community service and projects in and out of the country.</a:t>
            </a:r>
            <a:endParaRPr/>
          </a:p>
          <a:p>
            <a:pPr marL="457200" marR="0" lvl="0" indent="-457200" algn="l" rtl="0">
              <a:lnSpc>
                <a:spcPct val="150000"/>
              </a:lnSpc>
              <a:spcBef>
                <a:spcPts val="0"/>
              </a:spcBef>
              <a:spcAft>
                <a:spcPts val="0"/>
              </a:spcAft>
              <a:buClr>
                <a:srgbClr val="632423"/>
              </a:buClr>
              <a:buSzPts val="1800"/>
              <a:buFont typeface="Montserrat"/>
              <a:buAutoNum type="arabicPeriod"/>
            </a:pPr>
            <a:r>
              <a:rPr lang="en-US" sz="1800">
                <a:solidFill>
                  <a:srgbClr val="632423"/>
                </a:solidFill>
                <a:latin typeface="Montserrat"/>
                <a:ea typeface="Montserrat"/>
                <a:cs typeface="Montserrat"/>
                <a:sym typeface="Montserrat"/>
              </a:rPr>
              <a:t>Our curriculum is designed to support a child develop and find meaning in their existence - we provide a </a:t>
            </a:r>
            <a:r>
              <a:rPr lang="en-US" sz="1800" b="1">
                <a:solidFill>
                  <a:srgbClr val="632423"/>
                </a:solidFill>
                <a:latin typeface="Montserrat"/>
                <a:ea typeface="Montserrat"/>
                <a:cs typeface="Montserrat"/>
                <a:sym typeface="Montserrat"/>
              </a:rPr>
              <a:t>stable and intentional approach </a:t>
            </a:r>
            <a:r>
              <a:rPr lang="en-US" sz="1800">
                <a:solidFill>
                  <a:srgbClr val="632423"/>
                </a:solidFill>
                <a:latin typeface="Montserrat"/>
                <a:ea typeface="Montserrat"/>
                <a:cs typeface="Montserrat"/>
                <a:sym typeface="Montserrat"/>
              </a:rPr>
              <a:t>to help them develop a Godly and Impactful self image, and thus they'll grow being consequential to the world.</a:t>
            </a:r>
            <a:endParaRPr/>
          </a:p>
          <a:p>
            <a:pPr marL="0" marR="0" lvl="0" indent="0" algn="l" rtl="0">
              <a:lnSpc>
                <a:spcPct val="150000"/>
              </a:lnSpc>
              <a:spcBef>
                <a:spcPts val="0"/>
              </a:spcBef>
              <a:spcAft>
                <a:spcPts val="0"/>
              </a:spcAft>
              <a:buNone/>
            </a:pPr>
            <a:endParaRPr sz="1800">
              <a:solidFill>
                <a:srgbClr val="632423"/>
              </a:solidFill>
              <a:latin typeface="Montserrat"/>
              <a:ea typeface="Montserrat"/>
              <a:cs typeface="Montserrat"/>
              <a:sym typeface="Montserrat"/>
            </a:endParaRPr>
          </a:p>
          <a:p>
            <a:pPr marL="0" marR="0" lvl="0" indent="0" algn="l" rtl="0">
              <a:lnSpc>
                <a:spcPct val="150000"/>
              </a:lnSpc>
              <a:spcBef>
                <a:spcPts val="0"/>
              </a:spcBef>
              <a:spcAft>
                <a:spcPts val="0"/>
              </a:spcAft>
              <a:buNone/>
            </a:pPr>
            <a:r>
              <a:rPr lang="en-US" sz="1800">
                <a:solidFill>
                  <a:srgbClr val="632423"/>
                </a:solidFill>
                <a:latin typeface="Montserrat"/>
                <a:ea typeface="Montserrat"/>
                <a:cs typeface="Montserrat"/>
                <a:sym typeface="Montserrat"/>
              </a:rPr>
              <a:t>Write to us on </a:t>
            </a:r>
            <a:r>
              <a:rPr lang="en-US" sz="1800" b="1" u="sng">
                <a:solidFill>
                  <a:srgbClr val="632423"/>
                </a:solidFill>
                <a:latin typeface="Montserrat"/>
                <a:ea typeface="Montserrat"/>
                <a:cs typeface="Montserrat"/>
                <a:sym typeface="Montserrat"/>
                <a:hlinkClick r:id="rId5">
                  <a:extLst>
                    <a:ext uri="{A12FA001-AC4F-418D-AE19-62706E023703}">
                      <ahyp:hlinkClr xmlns:ahyp="http://schemas.microsoft.com/office/drawing/2018/hyperlinkcolor" val="tx"/>
                    </a:ext>
                  </a:extLst>
                </a:hlinkClick>
              </a:rPr>
              <a:t>admissions@almasiheights.com</a:t>
            </a:r>
            <a:r>
              <a:rPr lang="en-US" sz="1800" b="1">
                <a:solidFill>
                  <a:srgbClr val="632423"/>
                </a:solidFill>
                <a:latin typeface="Montserrat"/>
                <a:ea typeface="Montserrat"/>
                <a:cs typeface="Montserrat"/>
                <a:sym typeface="Montserrat"/>
              </a:rPr>
              <a:t> </a:t>
            </a:r>
            <a:r>
              <a:rPr lang="en-US" sz="1800">
                <a:solidFill>
                  <a:srgbClr val="632423"/>
                </a:solidFill>
                <a:latin typeface="Montserrat"/>
                <a:ea typeface="Montserrat"/>
                <a:cs typeface="Montserrat"/>
                <a:sym typeface="Montserrat"/>
              </a:rPr>
              <a:t>and we will set up a call.  Let’s chat about your child growing with us. Admissions open from PreK- Grade 5. Grade 3 -5 (8years- 10 years) is boarding only.</a:t>
            </a:r>
            <a:endParaRPr/>
          </a:p>
          <a:p>
            <a:pPr marL="0" marR="0" lvl="0" indent="0" algn="l" rtl="0">
              <a:lnSpc>
                <a:spcPct val="150000"/>
              </a:lnSpc>
              <a:spcBef>
                <a:spcPts val="0"/>
              </a:spcBef>
              <a:spcAft>
                <a:spcPts val="0"/>
              </a:spcAft>
              <a:buNone/>
            </a:pPr>
            <a:endParaRPr sz="1800">
              <a:solidFill>
                <a:srgbClr val="632423"/>
              </a:solidFill>
              <a:latin typeface="Montserrat"/>
              <a:ea typeface="Montserrat"/>
              <a:cs typeface="Montserrat"/>
              <a:sym typeface="Montserrat"/>
            </a:endParaRPr>
          </a:p>
          <a:p>
            <a:pPr marL="0" marR="0" lvl="0" indent="0" algn="l" rtl="0">
              <a:lnSpc>
                <a:spcPct val="150000"/>
              </a:lnSpc>
              <a:spcBef>
                <a:spcPts val="0"/>
              </a:spcBef>
              <a:spcAft>
                <a:spcPts val="0"/>
              </a:spcAft>
              <a:buNone/>
            </a:pPr>
            <a:r>
              <a:rPr lang="en-US" sz="2800">
                <a:solidFill>
                  <a:srgbClr val="632423"/>
                </a:solidFill>
                <a:latin typeface="Corsiva"/>
                <a:ea typeface="Corsiva"/>
                <a:cs typeface="Corsiva"/>
                <a:sym typeface="Corsiva"/>
              </a:rPr>
              <a:t>Makena &amp; Bella</a:t>
            </a:r>
            <a:endParaRPr sz="1800">
              <a:solidFill>
                <a:srgbClr val="632423"/>
              </a:solidFill>
              <a:latin typeface="Montserrat"/>
              <a:ea typeface="Montserrat"/>
              <a:cs typeface="Montserrat"/>
              <a:sym typeface="Montserrat"/>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p:nvPr/>
        </p:nvSpPr>
        <p:spPr>
          <a:xfrm>
            <a:off x="3345522" y="0"/>
            <a:ext cx="6929011" cy="10287000"/>
          </a:xfrm>
          <a:prstGeom prst="rect">
            <a:avLst/>
          </a:prstGeom>
          <a:solidFill>
            <a:srgbClr val="5026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14" name="Google Shape;114;p3"/>
          <p:cNvCxnSpPr/>
          <p:nvPr/>
        </p:nvCxnSpPr>
        <p:spPr>
          <a:xfrm rot="20428">
            <a:off x="11477038" y="1184490"/>
            <a:ext cx="1140943" cy="0"/>
          </a:xfrm>
          <a:prstGeom prst="straightConnector1">
            <a:avLst/>
          </a:prstGeom>
          <a:noFill/>
          <a:ln w="47625" cap="rnd" cmpd="sng">
            <a:solidFill>
              <a:srgbClr val="FF8A00"/>
            </a:solidFill>
            <a:prstDash val="solid"/>
            <a:round/>
            <a:headEnd type="none" w="sm" len="sm"/>
            <a:tailEnd type="none" w="sm" len="sm"/>
          </a:ln>
        </p:spPr>
      </p:cxnSp>
      <p:sp>
        <p:nvSpPr>
          <p:cNvPr id="115" name="Google Shape;115;p3"/>
          <p:cNvSpPr/>
          <p:nvPr/>
        </p:nvSpPr>
        <p:spPr>
          <a:xfrm>
            <a:off x="5943600" y="6743700"/>
            <a:ext cx="2261066" cy="3579760"/>
          </a:xfrm>
          <a:custGeom>
            <a:avLst/>
            <a:gdLst/>
            <a:ahLst/>
            <a:cxnLst/>
            <a:rect l="l" t="t" r="r" b="b"/>
            <a:pathLst>
              <a:path w="1913890" h="3341431" extrusionOk="0">
                <a:moveTo>
                  <a:pt x="1789430" y="3341431"/>
                </a:moveTo>
                <a:lnTo>
                  <a:pt x="124460" y="3341431"/>
                </a:lnTo>
                <a:cubicBezTo>
                  <a:pt x="55880" y="3341431"/>
                  <a:pt x="0" y="3285551"/>
                  <a:pt x="0" y="3216971"/>
                </a:cubicBezTo>
                <a:lnTo>
                  <a:pt x="0" y="124460"/>
                </a:lnTo>
                <a:cubicBezTo>
                  <a:pt x="0" y="55880"/>
                  <a:pt x="55880" y="0"/>
                  <a:pt x="124460" y="0"/>
                </a:cubicBezTo>
                <a:lnTo>
                  <a:pt x="1789430" y="0"/>
                </a:lnTo>
                <a:cubicBezTo>
                  <a:pt x="1858010" y="0"/>
                  <a:pt x="1913890" y="55880"/>
                  <a:pt x="1913890" y="124460"/>
                </a:cubicBezTo>
                <a:lnTo>
                  <a:pt x="1913890" y="3216971"/>
                </a:lnTo>
                <a:cubicBezTo>
                  <a:pt x="1913890" y="3285551"/>
                  <a:pt x="1858010" y="3341431"/>
                  <a:pt x="1789430" y="3341431"/>
                </a:cubicBezTo>
                <a:close/>
              </a:path>
            </a:pathLst>
          </a:custGeom>
          <a:solidFill>
            <a:srgbClr val="FF8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16" name="Google Shape;116;p3"/>
          <p:cNvSpPr txBox="1"/>
          <p:nvPr/>
        </p:nvSpPr>
        <p:spPr>
          <a:xfrm>
            <a:off x="10515600" y="114300"/>
            <a:ext cx="6009536" cy="64120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200">
                <a:solidFill>
                  <a:srgbClr val="50260E"/>
                </a:solidFill>
                <a:latin typeface="Montserrat SemiBold"/>
                <a:ea typeface="Montserrat SemiBold"/>
                <a:cs typeface="Montserrat SemiBold"/>
                <a:sym typeface="Montserrat SemiBold"/>
              </a:rPr>
              <a:t>About Our School </a:t>
            </a:r>
            <a:endParaRPr/>
          </a:p>
        </p:txBody>
      </p:sp>
      <p:sp>
        <p:nvSpPr>
          <p:cNvPr id="117" name="Google Shape;117;p3"/>
          <p:cNvSpPr txBox="1"/>
          <p:nvPr/>
        </p:nvSpPr>
        <p:spPr>
          <a:xfrm>
            <a:off x="10363200" y="1409700"/>
            <a:ext cx="7134070" cy="486095"/>
          </a:xfrm>
          <a:prstGeom prst="rect">
            <a:avLst/>
          </a:prstGeom>
          <a:noFill/>
          <a:ln>
            <a:noFill/>
          </a:ln>
        </p:spPr>
        <p:txBody>
          <a:bodyPr spcFirstLastPara="1" wrap="square" lIns="0" tIns="0" rIns="0" bIns="0" anchor="t" anchorCtr="0">
            <a:spAutoFit/>
          </a:bodyPr>
          <a:lstStyle/>
          <a:p>
            <a:pPr marL="0" marR="0" lvl="0" indent="0" algn="l" rtl="0">
              <a:lnSpc>
                <a:spcPct val="124000"/>
              </a:lnSpc>
              <a:spcBef>
                <a:spcPts val="0"/>
              </a:spcBef>
              <a:spcAft>
                <a:spcPts val="0"/>
              </a:spcAft>
              <a:buNone/>
            </a:pPr>
            <a:r>
              <a:rPr lang="en-US" sz="3200">
                <a:solidFill>
                  <a:srgbClr val="50260E"/>
                </a:solidFill>
                <a:latin typeface="Montserrat"/>
                <a:ea typeface="Montserrat"/>
                <a:cs typeface="Montserrat"/>
                <a:sym typeface="Montserrat"/>
              </a:rPr>
              <a:t>Join Us, at Almasi Heights</a:t>
            </a:r>
            <a:endParaRPr/>
          </a:p>
        </p:txBody>
      </p:sp>
      <p:sp>
        <p:nvSpPr>
          <p:cNvPr id="118" name="Google Shape;118;p3"/>
          <p:cNvSpPr txBox="1"/>
          <p:nvPr/>
        </p:nvSpPr>
        <p:spPr>
          <a:xfrm>
            <a:off x="10437942" y="2171700"/>
            <a:ext cx="7850100" cy="7388400"/>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a:solidFill>
                  <a:srgbClr val="000000"/>
                </a:solidFill>
                <a:latin typeface="Lato"/>
                <a:ea typeface="Lato"/>
                <a:cs typeface="Lato"/>
                <a:sym typeface="Lato"/>
              </a:rPr>
              <a:t>Almasi </a:t>
            </a:r>
            <a:r>
              <a:rPr lang="en-US" sz="2400">
                <a:solidFill>
                  <a:srgbClr val="000000"/>
                </a:solidFill>
                <a:latin typeface="Lato"/>
                <a:ea typeface="Lato"/>
                <a:cs typeface="Lato"/>
                <a:sym typeface="Lato"/>
              </a:rPr>
              <a:t>Heights </a:t>
            </a:r>
            <a:r>
              <a:rPr lang="en-US" sz="2400" b="0" i="0">
                <a:solidFill>
                  <a:srgbClr val="000000"/>
                </a:solidFill>
                <a:latin typeface="Lato"/>
                <a:ea typeface="Lato"/>
                <a:cs typeface="Lato"/>
                <a:sym typeface="Lato"/>
              </a:rPr>
              <a:t>International is  a Christian school offering </a:t>
            </a:r>
            <a:r>
              <a:rPr lang="en-US" sz="2400">
                <a:solidFill>
                  <a:srgbClr val="000000"/>
                </a:solidFill>
                <a:latin typeface="Lato"/>
                <a:ea typeface="Lato"/>
                <a:cs typeface="Lato"/>
                <a:sym typeface="Lato"/>
              </a:rPr>
              <a:t>the ACE Program (American). From Grade 9-12, our students will progress to the ICCE Curriculum.</a:t>
            </a:r>
            <a:endParaRPr/>
          </a:p>
          <a:p>
            <a:pPr marL="0" marR="0" lvl="0" indent="0" algn="l" rtl="0">
              <a:spcBef>
                <a:spcPts val="0"/>
              </a:spcBef>
              <a:spcAft>
                <a:spcPts val="0"/>
              </a:spcAft>
              <a:buNone/>
            </a:pPr>
            <a:endParaRPr sz="2400" b="0" i="0">
              <a:solidFill>
                <a:srgbClr val="000000"/>
              </a:solidFill>
              <a:latin typeface="Lato"/>
              <a:ea typeface="Lato"/>
              <a:cs typeface="Lato"/>
              <a:sym typeface="Lato"/>
            </a:endParaRPr>
          </a:p>
          <a:p>
            <a:pPr marL="0" marR="0" lvl="0" indent="0" algn="l" rtl="0">
              <a:spcBef>
                <a:spcPts val="0"/>
              </a:spcBef>
              <a:spcAft>
                <a:spcPts val="0"/>
              </a:spcAft>
              <a:buNone/>
            </a:pPr>
            <a:r>
              <a:rPr lang="en-US" sz="2400" b="0" i="0">
                <a:solidFill>
                  <a:srgbClr val="000000"/>
                </a:solidFill>
                <a:latin typeface="Lato"/>
                <a:ea typeface="Lato"/>
                <a:cs typeface="Lato"/>
                <a:sym typeface="Lato"/>
              </a:rPr>
              <a:t>It is a private Christian school based on Adventist virtues, and all faiths are welcome.  </a:t>
            </a:r>
            <a:endParaRPr/>
          </a:p>
          <a:p>
            <a:pPr marL="0" marR="0" lvl="0" indent="0" algn="l" rtl="0">
              <a:spcBef>
                <a:spcPts val="0"/>
              </a:spcBef>
              <a:spcAft>
                <a:spcPts val="0"/>
              </a:spcAft>
              <a:buNone/>
            </a:pPr>
            <a:endParaRPr sz="2400">
              <a:solidFill>
                <a:srgbClr val="000000"/>
              </a:solidFill>
              <a:latin typeface="Lato"/>
              <a:ea typeface="Lato"/>
              <a:cs typeface="Lato"/>
              <a:sym typeface="Lato"/>
            </a:endParaRPr>
          </a:p>
          <a:p>
            <a:pPr marL="0" marR="0" lvl="0" indent="0" algn="l" rtl="0">
              <a:spcBef>
                <a:spcPts val="0"/>
              </a:spcBef>
              <a:spcAft>
                <a:spcPts val="0"/>
              </a:spcAft>
              <a:buNone/>
            </a:pPr>
            <a:r>
              <a:rPr lang="en-US" sz="2400" b="0" i="0">
                <a:solidFill>
                  <a:srgbClr val="000000"/>
                </a:solidFill>
                <a:latin typeface="Lato"/>
                <a:ea typeface="Lato"/>
                <a:cs typeface="Lato"/>
                <a:sym typeface="Lato"/>
              </a:rPr>
              <a:t>We serve students from Grade PreK-12, with </a:t>
            </a:r>
            <a:r>
              <a:rPr lang="en-US" sz="2400" b="1" i="0">
                <a:solidFill>
                  <a:srgbClr val="000000"/>
                </a:solidFill>
                <a:latin typeface="Lato"/>
                <a:ea typeface="Lato"/>
                <a:cs typeface="Lato"/>
                <a:sym typeface="Lato"/>
              </a:rPr>
              <a:t>boarding facilities from Grade 3 (8 years and above).</a:t>
            </a:r>
            <a:r>
              <a:rPr lang="en-US" sz="2400" b="1">
                <a:solidFill>
                  <a:srgbClr val="000000"/>
                </a:solidFill>
                <a:latin typeface="Lato"/>
                <a:ea typeface="Lato"/>
                <a:cs typeface="Lato"/>
                <a:sym typeface="Lato"/>
              </a:rPr>
              <a:t> </a:t>
            </a:r>
            <a:endParaRPr sz="2400" b="1" i="0">
              <a:solidFill>
                <a:srgbClr val="000000"/>
              </a:solidFill>
              <a:latin typeface="Lato"/>
              <a:ea typeface="Lato"/>
              <a:cs typeface="Lato"/>
              <a:sym typeface="Lato"/>
            </a:endParaRPr>
          </a:p>
          <a:p>
            <a:pPr marL="0" marR="0" lvl="0" indent="0" algn="l" rtl="0">
              <a:spcBef>
                <a:spcPts val="0"/>
              </a:spcBef>
              <a:spcAft>
                <a:spcPts val="0"/>
              </a:spcAft>
              <a:buNone/>
            </a:pPr>
            <a:endParaRPr sz="2400">
              <a:solidFill>
                <a:srgbClr val="000000"/>
              </a:solidFill>
              <a:latin typeface="Lato"/>
              <a:ea typeface="Lato"/>
              <a:cs typeface="Lato"/>
              <a:sym typeface="Lato"/>
            </a:endParaRPr>
          </a:p>
          <a:p>
            <a:pPr marL="0" marR="0" lvl="0" indent="0" algn="l" rtl="0">
              <a:spcBef>
                <a:spcPts val="0"/>
              </a:spcBef>
              <a:spcAft>
                <a:spcPts val="0"/>
              </a:spcAft>
              <a:buNone/>
            </a:pPr>
            <a:r>
              <a:rPr lang="en-US" sz="2400">
                <a:solidFill>
                  <a:srgbClr val="000000"/>
                </a:solidFill>
                <a:latin typeface="Lato"/>
                <a:ea typeface="Lato"/>
                <a:cs typeface="Lato"/>
                <a:sym typeface="Lato"/>
              </a:rPr>
              <a:t>Admissions ongoing for </a:t>
            </a:r>
            <a:endParaRPr/>
          </a:p>
          <a:p>
            <a:pPr marL="0" marR="0" lvl="0" indent="0" algn="l" rtl="0">
              <a:spcBef>
                <a:spcPts val="0"/>
              </a:spcBef>
              <a:spcAft>
                <a:spcPts val="0"/>
              </a:spcAft>
              <a:buNone/>
            </a:pPr>
            <a:endParaRPr sz="2400">
              <a:solidFill>
                <a:srgbClr val="000000"/>
              </a:solidFill>
              <a:latin typeface="Lato"/>
              <a:ea typeface="Lato"/>
              <a:cs typeface="Lato"/>
              <a:sym typeface="Lato"/>
            </a:endParaRPr>
          </a:p>
          <a:p>
            <a:pPr marL="0" marR="0" lvl="0" indent="0" algn="l" rtl="0">
              <a:spcBef>
                <a:spcPts val="0"/>
              </a:spcBef>
              <a:spcAft>
                <a:spcPts val="0"/>
              </a:spcAft>
              <a:buNone/>
            </a:pPr>
            <a:r>
              <a:rPr lang="en-US" sz="2400" b="1">
                <a:solidFill>
                  <a:srgbClr val="000000"/>
                </a:solidFill>
                <a:latin typeface="Lato"/>
                <a:ea typeface="Lato"/>
                <a:cs typeface="Lato"/>
                <a:sym typeface="Lato"/>
              </a:rPr>
              <a:t>PreK</a:t>
            </a:r>
            <a:r>
              <a:rPr lang="en-US" sz="2400">
                <a:solidFill>
                  <a:srgbClr val="000000"/>
                </a:solidFill>
                <a:latin typeface="Lato"/>
                <a:ea typeface="Lato"/>
                <a:cs typeface="Lato"/>
                <a:sym typeface="Lato"/>
              </a:rPr>
              <a:t> (Below 5 Years)</a:t>
            </a:r>
            <a:endParaRPr/>
          </a:p>
          <a:p>
            <a:pPr marL="0" marR="0" lvl="0" indent="0" algn="l" rtl="0">
              <a:spcBef>
                <a:spcPts val="0"/>
              </a:spcBef>
              <a:spcAft>
                <a:spcPts val="0"/>
              </a:spcAft>
              <a:buNone/>
            </a:pPr>
            <a:r>
              <a:rPr lang="en-US" sz="2400" b="1" i="0">
                <a:solidFill>
                  <a:srgbClr val="000000"/>
                </a:solidFill>
                <a:latin typeface="Lato"/>
                <a:ea typeface="Lato"/>
                <a:cs typeface="Lato"/>
                <a:sym typeface="Lato"/>
              </a:rPr>
              <a:t>Kindergarte</a:t>
            </a:r>
            <a:r>
              <a:rPr lang="en-US" sz="2400" b="1">
                <a:solidFill>
                  <a:srgbClr val="000000"/>
                </a:solidFill>
                <a:latin typeface="Lato"/>
                <a:ea typeface="Lato"/>
                <a:cs typeface="Lato"/>
                <a:sym typeface="Lato"/>
              </a:rPr>
              <a:t>n</a:t>
            </a:r>
            <a:r>
              <a:rPr lang="en-US" sz="2400">
                <a:solidFill>
                  <a:srgbClr val="000000"/>
                </a:solidFill>
                <a:latin typeface="Lato"/>
                <a:ea typeface="Lato"/>
                <a:cs typeface="Lato"/>
                <a:sym typeface="Lato"/>
              </a:rPr>
              <a:t> – 5 Years</a:t>
            </a:r>
            <a:endParaRPr/>
          </a:p>
          <a:p>
            <a:pPr marL="0" marR="0" lvl="0" indent="0" algn="l" rtl="0">
              <a:spcBef>
                <a:spcPts val="0"/>
              </a:spcBef>
              <a:spcAft>
                <a:spcPts val="0"/>
              </a:spcAft>
              <a:buNone/>
            </a:pPr>
            <a:r>
              <a:rPr lang="en-US" sz="2400" b="1" i="0">
                <a:solidFill>
                  <a:srgbClr val="000000"/>
                </a:solidFill>
                <a:latin typeface="Lato"/>
                <a:ea typeface="Lato"/>
                <a:cs typeface="Lato"/>
                <a:sym typeface="Lato"/>
              </a:rPr>
              <a:t>Grade 1 </a:t>
            </a:r>
            <a:r>
              <a:rPr lang="en-US" sz="2400" b="0" i="0">
                <a:solidFill>
                  <a:srgbClr val="000000"/>
                </a:solidFill>
                <a:latin typeface="Lato"/>
                <a:ea typeface="Lato"/>
                <a:cs typeface="Lato"/>
                <a:sym typeface="Lato"/>
              </a:rPr>
              <a:t>– 6 Years</a:t>
            </a:r>
            <a:endParaRPr/>
          </a:p>
          <a:p>
            <a:pPr marL="0" marR="0" lvl="0" indent="0" algn="l" rtl="0">
              <a:spcBef>
                <a:spcPts val="0"/>
              </a:spcBef>
              <a:spcAft>
                <a:spcPts val="0"/>
              </a:spcAft>
              <a:buNone/>
            </a:pPr>
            <a:r>
              <a:rPr lang="en-US" sz="2400" b="1">
                <a:solidFill>
                  <a:srgbClr val="000000"/>
                </a:solidFill>
                <a:latin typeface="Lato"/>
                <a:ea typeface="Lato"/>
                <a:cs typeface="Lato"/>
                <a:sym typeface="Lato"/>
              </a:rPr>
              <a:t>Grade 2 </a:t>
            </a:r>
            <a:r>
              <a:rPr lang="en-US" sz="2400">
                <a:solidFill>
                  <a:srgbClr val="000000"/>
                </a:solidFill>
                <a:latin typeface="Lato"/>
                <a:ea typeface="Lato"/>
                <a:cs typeface="Lato"/>
                <a:sym typeface="Lato"/>
              </a:rPr>
              <a:t>– 7 Years</a:t>
            </a:r>
            <a:endParaRPr/>
          </a:p>
          <a:p>
            <a:pPr marL="0" marR="0" lvl="0" indent="0" algn="l" rtl="0">
              <a:spcBef>
                <a:spcPts val="0"/>
              </a:spcBef>
              <a:spcAft>
                <a:spcPts val="0"/>
              </a:spcAft>
              <a:buNone/>
            </a:pPr>
            <a:r>
              <a:rPr lang="en-US" sz="2400" b="1" i="0">
                <a:solidFill>
                  <a:srgbClr val="000000"/>
                </a:solidFill>
                <a:latin typeface="Lato"/>
                <a:ea typeface="Lato"/>
                <a:cs typeface="Lato"/>
                <a:sym typeface="Lato"/>
              </a:rPr>
              <a:t>Grade 3 </a:t>
            </a:r>
            <a:r>
              <a:rPr lang="en-US" sz="2400" b="0" i="0">
                <a:solidFill>
                  <a:srgbClr val="000000"/>
                </a:solidFill>
                <a:latin typeface="Lato"/>
                <a:ea typeface="Lato"/>
                <a:cs typeface="Lato"/>
                <a:sym typeface="Lato"/>
              </a:rPr>
              <a:t>– 8 Years (</a:t>
            </a:r>
            <a:r>
              <a:rPr lang="en-US" sz="2400">
                <a:solidFill>
                  <a:srgbClr val="000000"/>
                </a:solidFill>
                <a:latin typeface="Lato"/>
                <a:ea typeface="Lato"/>
                <a:cs typeface="Lato"/>
                <a:sym typeface="Lato"/>
              </a:rPr>
              <a:t>Boarding Only)</a:t>
            </a:r>
            <a:endParaRPr/>
          </a:p>
          <a:p>
            <a:pPr marL="0" marR="0" lvl="0" indent="0" algn="l" rtl="0">
              <a:spcBef>
                <a:spcPts val="0"/>
              </a:spcBef>
              <a:spcAft>
                <a:spcPts val="0"/>
              </a:spcAft>
              <a:buNone/>
            </a:pPr>
            <a:r>
              <a:rPr lang="en-US" sz="2400" b="1" i="0">
                <a:solidFill>
                  <a:srgbClr val="000000"/>
                </a:solidFill>
                <a:latin typeface="Lato"/>
                <a:ea typeface="Lato"/>
                <a:cs typeface="Lato"/>
                <a:sym typeface="Lato"/>
              </a:rPr>
              <a:t>Grade 4 </a:t>
            </a:r>
            <a:r>
              <a:rPr lang="en-US" sz="2400" b="0" i="0">
                <a:solidFill>
                  <a:srgbClr val="000000"/>
                </a:solidFill>
                <a:latin typeface="Lato"/>
                <a:ea typeface="Lato"/>
                <a:cs typeface="Lato"/>
                <a:sym typeface="Lato"/>
              </a:rPr>
              <a:t>– 9 Years (</a:t>
            </a:r>
            <a:r>
              <a:rPr lang="en-US" sz="2400">
                <a:solidFill>
                  <a:srgbClr val="000000"/>
                </a:solidFill>
                <a:latin typeface="Lato"/>
                <a:ea typeface="Lato"/>
                <a:cs typeface="Lato"/>
                <a:sym typeface="Lato"/>
              </a:rPr>
              <a:t>Boarding Only)</a:t>
            </a:r>
            <a:endParaRPr/>
          </a:p>
          <a:p>
            <a:pPr marL="0" marR="0" lvl="0" indent="0" algn="l" rtl="0">
              <a:spcBef>
                <a:spcPts val="0"/>
              </a:spcBef>
              <a:spcAft>
                <a:spcPts val="0"/>
              </a:spcAft>
              <a:buNone/>
            </a:pPr>
            <a:r>
              <a:rPr lang="en-US" sz="2400" b="1" i="0">
                <a:solidFill>
                  <a:srgbClr val="000000"/>
                </a:solidFill>
                <a:latin typeface="Lato"/>
                <a:ea typeface="Lato"/>
                <a:cs typeface="Lato"/>
                <a:sym typeface="Lato"/>
              </a:rPr>
              <a:t>Grade 5 </a:t>
            </a:r>
            <a:r>
              <a:rPr lang="en-US" sz="2400" b="0" i="0">
                <a:solidFill>
                  <a:srgbClr val="000000"/>
                </a:solidFill>
                <a:latin typeface="Lato"/>
                <a:ea typeface="Lato"/>
                <a:cs typeface="Lato"/>
                <a:sym typeface="Lato"/>
              </a:rPr>
              <a:t>– 10 Years (Boarding Only)</a:t>
            </a:r>
            <a:endParaRPr sz="2400" b="0" i="0">
              <a:solidFill>
                <a:srgbClr val="000000"/>
              </a:solidFill>
              <a:latin typeface="Lato"/>
              <a:ea typeface="Lato"/>
              <a:cs typeface="Lato"/>
              <a:sym typeface="Lato"/>
            </a:endParaRPr>
          </a:p>
          <a:p>
            <a:pPr marL="0" marR="0" lvl="0" indent="0" algn="l" rtl="0">
              <a:spcBef>
                <a:spcPts val="0"/>
              </a:spcBef>
              <a:spcAft>
                <a:spcPts val="0"/>
              </a:spcAft>
              <a:buNone/>
            </a:pPr>
            <a:r>
              <a:rPr lang="en-US" sz="2400" b="1">
                <a:latin typeface="Lato"/>
                <a:ea typeface="Lato"/>
                <a:cs typeface="Lato"/>
                <a:sym typeface="Lato"/>
              </a:rPr>
              <a:t>Grade 6</a:t>
            </a:r>
            <a:r>
              <a:rPr lang="en-US" sz="2400">
                <a:latin typeface="Lato"/>
                <a:ea typeface="Lato"/>
                <a:cs typeface="Lato"/>
                <a:sym typeface="Lato"/>
              </a:rPr>
              <a:t> - 11 Years (Boarding Only)</a:t>
            </a:r>
            <a:endParaRPr sz="2400">
              <a:latin typeface="Lato"/>
              <a:ea typeface="Lato"/>
              <a:cs typeface="Lato"/>
              <a:sym typeface="Lato"/>
            </a:endParaRPr>
          </a:p>
        </p:txBody>
      </p:sp>
      <p:sp>
        <p:nvSpPr>
          <p:cNvPr id="119" name="Google Shape;119;p3"/>
          <p:cNvSpPr/>
          <p:nvPr/>
        </p:nvSpPr>
        <p:spPr>
          <a:xfrm>
            <a:off x="2774144" y="0"/>
            <a:ext cx="1142756" cy="1331601"/>
          </a:xfrm>
          <a:custGeom>
            <a:avLst/>
            <a:gdLst/>
            <a:ahLst/>
            <a:cxnLst/>
            <a:rect l="l" t="t" r="r" b="b"/>
            <a:pathLst>
              <a:path w="1142756" h="1331601" extrusionOk="0">
                <a:moveTo>
                  <a:pt x="0" y="0"/>
                </a:moveTo>
                <a:lnTo>
                  <a:pt x="1142755" y="0"/>
                </a:lnTo>
                <a:lnTo>
                  <a:pt x="1142755" y="1331601"/>
                </a:lnTo>
                <a:lnTo>
                  <a:pt x="0" y="133160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pic>
        <p:nvPicPr>
          <p:cNvPr id="120" name="Google Shape;120;p3"/>
          <p:cNvPicPr preferRelativeResize="0"/>
          <p:nvPr/>
        </p:nvPicPr>
        <p:blipFill rotWithShape="1">
          <a:blip r:embed="rId4">
            <a:alphaModFix/>
          </a:blip>
          <a:srcRect/>
          <a:stretch/>
        </p:blipFill>
        <p:spPr>
          <a:xfrm>
            <a:off x="3508931" y="2200173"/>
            <a:ext cx="6586541" cy="4556726"/>
          </a:xfrm>
          <a:prstGeom prst="rect">
            <a:avLst/>
          </a:prstGeom>
          <a:noFill/>
          <a:ln>
            <a:noFill/>
          </a:ln>
        </p:spPr>
      </p:pic>
      <p:sp>
        <p:nvSpPr>
          <p:cNvPr id="121" name="Google Shape;121;p3"/>
          <p:cNvSpPr/>
          <p:nvPr/>
        </p:nvSpPr>
        <p:spPr>
          <a:xfrm rot="-2700000">
            <a:off x="16951238" y="9077451"/>
            <a:ext cx="2057400" cy="2057400"/>
          </a:xfrm>
          <a:custGeom>
            <a:avLst/>
            <a:gdLst/>
            <a:ahLst/>
            <a:cxnLst/>
            <a:rect l="l" t="t" r="r" b="b"/>
            <a:pathLst>
              <a:path w="2057400" h="2057400" extrusionOk="0">
                <a:moveTo>
                  <a:pt x="0" y="0"/>
                </a:moveTo>
                <a:lnTo>
                  <a:pt x="2057400" y="0"/>
                </a:lnTo>
                <a:lnTo>
                  <a:pt x="2057400" y="2057400"/>
                </a:lnTo>
                <a:lnTo>
                  <a:pt x="0" y="20574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4"/>
          <p:cNvSpPr/>
          <p:nvPr/>
        </p:nvSpPr>
        <p:spPr>
          <a:xfrm>
            <a:off x="3345522" y="0"/>
            <a:ext cx="7141569" cy="10287000"/>
          </a:xfrm>
          <a:prstGeom prst="rect">
            <a:avLst/>
          </a:prstGeom>
          <a:solidFill>
            <a:srgbClr val="5026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7" name="Google Shape;127;p4"/>
          <p:cNvSpPr/>
          <p:nvPr/>
        </p:nvSpPr>
        <p:spPr>
          <a:xfrm>
            <a:off x="1028700" y="6220503"/>
            <a:ext cx="6410498" cy="4066242"/>
          </a:xfrm>
          <a:custGeom>
            <a:avLst/>
            <a:gdLst/>
            <a:ahLst/>
            <a:cxnLst/>
            <a:rect l="l" t="t" r="r" b="b"/>
            <a:pathLst>
              <a:path w="5265296" h="2494627" extrusionOk="0">
                <a:moveTo>
                  <a:pt x="5140835" y="2494627"/>
                </a:moveTo>
                <a:lnTo>
                  <a:pt x="124460" y="2494627"/>
                </a:lnTo>
                <a:cubicBezTo>
                  <a:pt x="55880" y="2494627"/>
                  <a:pt x="0" y="2438747"/>
                  <a:pt x="0" y="2370167"/>
                </a:cubicBezTo>
                <a:lnTo>
                  <a:pt x="0" y="124460"/>
                </a:lnTo>
                <a:cubicBezTo>
                  <a:pt x="0" y="55880"/>
                  <a:pt x="55880" y="0"/>
                  <a:pt x="124460" y="0"/>
                </a:cubicBezTo>
                <a:lnTo>
                  <a:pt x="5140836" y="0"/>
                </a:lnTo>
                <a:cubicBezTo>
                  <a:pt x="5209416" y="0"/>
                  <a:pt x="5265296" y="55880"/>
                  <a:pt x="5265296" y="124460"/>
                </a:cubicBezTo>
                <a:lnTo>
                  <a:pt x="5265296" y="2370167"/>
                </a:lnTo>
                <a:cubicBezTo>
                  <a:pt x="5265296" y="2438747"/>
                  <a:pt x="5209416" y="2494627"/>
                  <a:pt x="5140836" y="2494627"/>
                </a:cubicBezTo>
                <a:close/>
              </a:path>
            </a:pathLst>
          </a:custGeom>
          <a:solidFill>
            <a:srgbClr val="FF8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8" name="Google Shape;128;p4"/>
          <p:cNvSpPr/>
          <p:nvPr/>
        </p:nvSpPr>
        <p:spPr>
          <a:xfrm>
            <a:off x="6667515" y="6962978"/>
            <a:ext cx="1545905" cy="1552834"/>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29" name="Google Shape;129;p4"/>
          <p:cNvSpPr/>
          <p:nvPr/>
        </p:nvSpPr>
        <p:spPr>
          <a:xfrm>
            <a:off x="9344335" y="3870595"/>
            <a:ext cx="1142756" cy="1331601"/>
          </a:xfrm>
          <a:custGeom>
            <a:avLst/>
            <a:gdLst/>
            <a:ahLst/>
            <a:cxnLst/>
            <a:rect l="l" t="t" r="r" b="b"/>
            <a:pathLst>
              <a:path w="1142756" h="1331601" extrusionOk="0">
                <a:moveTo>
                  <a:pt x="0" y="0"/>
                </a:moveTo>
                <a:lnTo>
                  <a:pt x="1142755" y="0"/>
                </a:lnTo>
                <a:lnTo>
                  <a:pt x="1142755" y="1331601"/>
                </a:lnTo>
                <a:lnTo>
                  <a:pt x="0" y="1331601"/>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30" name="Google Shape;130;p4"/>
          <p:cNvCxnSpPr/>
          <p:nvPr/>
        </p:nvCxnSpPr>
        <p:spPr>
          <a:xfrm rot="20428">
            <a:off x="10892595" y="2910418"/>
            <a:ext cx="1140943" cy="0"/>
          </a:xfrm>
          <a:prstGeom prst="straightConnector1">
            <a:avLst/>
          </a:prstGeom>
          <a:noFill/>
          <a:ln w="47625" cap="rnd" cmpd="sng">
            <a:solidFill>
              <a:srgbClr val="FF8A00"/>
            </a:solidFill>
            <a:prstDash val="solid"/>
            <a:round/>
            <a:headEnd type="none" w="sm" len="sm"/>
            <a:tailEnd type="none" w="sm" len="sm"/>
          </a:ln>
        </p:spPr>
      </p:cxnSp>
      <p:sp>
        <p:nvSpPr>
          <p:cNvPr id="131" name="Google Shape;131;p4"/>
          <p:cNvSpPr/>
          <p:nvPr/>
        </p:nvSpPr>
        <p:spPr>
          <a:xfrm>
            <a:off x="6476999" y="1028700"/>
            <a:ext cx="1951715" cy="1444126"/>
          </a:xfrm>
          <a:custGeom>
            <a:avLst/>
            <a:gdLst/>
            <a:ahLst/>
            <a:cxnLst/>
            <a:rect l="l" t="t" r="r" b="b"/>
            <a:pathLst>
              <a:path w="1980722" h="1444126" extrusionOk="0">
                <a:moveTo>
                  <a:pt x="0" y="0"/>
                </a:moveTo>
                <a:lnTo>
                  <a:pt x="1980722" y="0"/>
                </a:lnTo>
                <a:lnTo>
                  <a:pt x="1980722" y="1444126"/>
                </a:lnTo>
                <a:lnTo>
                  <a:pt x="0" y="1444126"/>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2" name="Google Shape;132;p4"/>
          <p:cNvSpPr/>
          <p:nvPr/>
        </p:nvSpPr>
        <p:spPr>
          <a:xfrm>
            <a:off x="7058108" y="7249190"/>
            <a:ext cx="764720" cy="980410"/>
          </a:xfrm>
          <a:custGeom>
            <a:avLst/>
            <a:gdLst/>
            <a:ahLst/>
            <a:cxnLst/>
            <a:rect l="l" t="t" r="r" b="b"/>
            <a:pathLst>
              <a:path w="764720" h="980410" extrusionOk="0">
                <a:moveTo>
                  <a:pt x="0" y="0"/>
                </a:moveTo>
                <a:lnTo>
                  <a:pt x="764720" y="0"/>
                </a:lnTo>
                <a:lnTo>
                  <a:pt x="764720" y="980410"/>
                </a:lnTo>
                <a:lnTo>
                  <a:pt x="0" y="98041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33" name="Google Shape;133;p4"/>
          <p:cNvSpPr txBox="1"/>
          <p:nvPr/>
        </p:nvSpPr>
        <p:spPr>
          <a:xfrm>
            <a:off x="10892463" y="985778"/>
            <a:ext cx="6039085" cy="641201"/>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200">
                <a:solidFill>
                  <a:srgbClr val="50260E"/>
                </a:solidFill>
                <a:latin typeface="Montserrat SemiBold"/>
                <a:ea typeface="Montserrat SemiBold"/>
                <a:cs typeface="Montserrat SemiBold"/>
                <a:sym typeface="Montserrat SemiBold"/>
              </a:rPr>
              <a:t>Why Almasi Heights?</a:t>
            </a:r>
            <a:endParaRPr/>
          </a:p>
        </p:txBody>
      </p:sp>
      <p:sp>
        <p:nvSpPr>
          <p:cNvPr id="134" name="Google Shape;134;p4"/>
          <p:cNvSpPr txBox="1"/>
          <p:nvPr/>
        </p:nvSpPr>
        <p:spPr>
          <a:xfrm>
            <a:off x="10892463" y="3467100"/>
            <a:ext cx="6845530" cy="3693319"/>
          </a:xfrm>
          <a:prstGeom prst="rect">
            <a:avLst/>
          </a:prstGeom>
          <a:noFill/>
          <a:ln>
            <a:noFill/>
          </a:ln>
        </p:spPr>
        <p:txBody>
          <a:bodyPr spcFirstLastPara="1" wrap="square" lIns="0" tIns="0" rIns="0" bIns="0" anchor="t" anchorCtr="0">
            <a:spAutoFit/>
          </a:bodyPr>
          <a:lstStyle/>
          <a:p>
            <a:pPr marL="0" marR="0" lvl="0" indent="0" algn="l" rtl="0">
              <a:spcBef>
                <a:spcPts val="0"/>
              </a:spcBef>
              <a:spcAft>
                <a:spcPts val="0"/>
              </a:spcAft>
              <a:buNone/>
            </a:pPr>
            <a:r>
              <a:rPr lang="en-US" sz="2400" b="0" i="0">
                <a:solidFill>
                  <a:srgbClr val="F2850E"/>
                </a:solidFill>
                <a:latin typeface="Lato"/>
                <a:ea typeface="Lato"/>
                <a:cs typeface="Lato"/>
                <a:sym typeface="Lato"/>
              </a:rPr>
              <a:t>Our students are encouraged to discuss ideas with genuine intellectual inquiry and Christian charity.  We equip our students to make good decisions, grounded in the faith; to face the challenges of the real world, without being sheltered from them; and to impact others for God’s glory.</a:t>
            </a:r>
            <a:endParaRPr/>
          </a:p>
          <a:p>
            <a:pPr marL="0" marR="0" lvl="0" indent="0" algn="l" rtl="0">
              <a:spcBef>
                <a:spcPts val="0"/>
              </a:spcBef>
              <a:spcAft>
                <a:spcPts val="0"/>
              </a:spcAft>
              <a:buNone/>
            </a:pPr>
            <a:endParaRPr sz="2400" b="0" i="0">
              <a:solidFill>
                <a:srgbClr val="F2850E"/>
              </a:solidFill>
              <a:latin typeface="Lato"/>
              <a:ea typeface="Lato"/>
              <a:cs typeface="Lato"/>
              <a:sym typeface="Lato"/>
            </a:endParaRPr>
          </a:p>
          <a:p>
            <a:pPr marL="0" marR="0" lvl="0" indent="0" algn="l" rtl="0">
              <a:spcBef>
                <a:spcPts val="0"/>
              </a:spcBef>
              <a:spcAft>
                <a:spcPts val="0"/>
              </a:spcAft>
              <a:buNone/>
            </a:pPr>
            <a:r>
              <a:rPr lang="en-US" sz="2400">
                <a:solidFill>
                  <a:srgbClr val="F2850E"/>
                </a:solidFill>
                <a:latin typeface="Lato"/>
                <a:ea typeface="Lato"/>
                <a:cs typeface="Lato"/>
                <a:sym typeface="Lato"/>
              </a:rPr>
              <a:t>At Almasi, </a:t>
            </a:r>
            <a:r>
              <a:rPr lang="en-US" sz="2400" b="0" i="0">
                <a:solidFill>
                  <a:srgbClr val="F2850E"/>
                </a:solidFill>
                <a:latin typeface="Lato"/>
                <a:ea typeface="Lato"/>
                <a:cs typeface="Lato"/>
                <a:sym typeface="Lato"/>
              </a:rPr>
              <a:t>extra-curricular and co-curricular programs are an integral part of the educational experience. </a:t>
            </a:r>
            <a:endParaRPr/>
          </a:p>
        </p:txBody>
      </p:sp>
      <p:sp>
        <p:nvSpPr>
          <p:cNvPr id="135" name="Google Shape;135;p4"/>
          <p:cNvSpPr txBox="1"/>
          <p:nvPr/>
        </p:nvSpPr>
        <p:spPr>
          <a:xfrm>
            <a:off x="1028700" y="6512498"/>
            <a:ext cx="5638815" cy="2593402"/>
          </a:xfrm>
          <a:prstGeom prst="rect">
            <a:avLst/>
          </a:prstGeom>
          <a:noFill/>
          <a:ln>
            <a:noFill/>
          </a:ln>
        </p:spPr>
        <p:txBody>
          <a:bodyPr spcFirstLastPara="1" wrap="square" lIns="0" tIns="0" rIns="0" bIns="0" anchor="t" anchorCtr="0">
            <a:spAutoFit/>
          </a:bodyPr>
          <a:lstStyle/>
          <a:p>
            <a:pPr marL="0" marR="0" lvl="0" indent="0" algn="l" rtl="0">
              <a:lnSpc>
                <a:spcPct val="119964"/>
              </a:lnSpc>
              <a:spcBef>
                <a:spcPts val="0"/>
              </a:spcBef>
              <a:spcAft>
                <a:spcPts val="0"/>
              </a:spcAft>
              <a:buNone/>
            </a:pPr>
            <a:r>
              <a:rPr lang="en-US" sz="2800" b="0" i="0">
                <a:solidFill>
                  <a:schemeClr val="lt1"/>
                </a:solidFill>
                <a:latin typeface="Lato"/>
                <a:ea typeface="Lato"/>
                <a:cs typeface="Lato"/>
                <a:sym typeface="Lato"/>
              </a:rPr>
              <a:t>An Almasi Heights education prepares students to read insightfully, think critically, solve problems logically, and communicate effectively within the framework of a Biblical worldview.</a:t>
            </a:r>
            <a:endParaRPr sz="2799" b="1">
              <a:solidFill>
                <a:schemeClr val="lt1"/>
              </a:solidFill>
              <a:latin typeface="Montserrat"/>
              <a:ea typeface="Montserrat"/>
              <a:cs typeface="Montserrat"/>
              <a:sym typeface="Montserrat"/>
            </a:endParaRPr>
          </a:p>
        </p:txBody>
      </p:sp>
      <p:sp>
        <p:nvSpPr>
          <p:cNvPr id="136" name="Google Shape;136;p4"/>
          <p:cNvSpPr txBox="1"/>
          <p:nvPr/>
        </p:nvSpPr>
        <p:spPr>
          <a:xfrm>
            <a:off x="5884798" y="2718882"/>
            <a:ext cx="3111341" cy="714375"/>
          </a:xfrm>
          <a:prstGeom prst="rect">
            <a:avLst/>
          </a:prstGeom>
          <a:noFill/>
          <a:ln>
            <a:noFill/>
          </a:ln>
        </p:spPr>
        <p:txBody>
          <a:bodyPr spcFirstLastPara="1" wrap="square" lIns="0" tIns="0" rIns="0" bIns="0" anchor="t" anchorCtr="0">
            <a:spAutoFit/>
          </a:bodyPr>
          <a:lstStyle/>
          <a:p>
            <a:pPr marL="0" marR="0" lvl="0" indent="0" algn="ctr" rtl="0">
              <a:lnSpc>
                <a:spcPct val="119958"/>
              </a:lnSpc>
              <a:spcBef>
                <a:spcPts val="0"/>
              </a:spcBef>
              <a:spcAft>
                <a:spcPts val="0"/>
              </a:spcAft>
              <a:buNone/>
            </a:pPr>
            <a:r>
              <a:rPr lang="en-US" sz="2400">
                <a:solidFill>
                  <a:srgbClr val="FFFFFF"/>
                </a:solidFill>
                <a:latin typeface="Montserrat SemiBold"/>
                <a:ea typeface="Montserrat SemiBold"/>
                <a:cs typeface="Montserrat SemiBold"/>
                <a:sym typeface="Montserrat SemiBold"/>
              </a:rPr>
              <a:t>Share Love</a:t>
            </a:r>
            <a:endParaRPr/>
          </a:p>
          <a:p>
            <a:pPr marL="0" marR="0" lvl="0" indent="0" algn="ctr" rtl="0">
              <a:lnSpc>
                <a:spcPct val="119958"/>
              </a:lnSpc>
              <a:spcBef>
                <a:spcPts val="0"/>
              </a:spcBef>
              <a:spcAft>
                <a:spcPts val="0"/>
              </a:spcAft>
              <a:buNone/>
            </a:pPr>
            <a:r>
              <a:rPr lang="en-US" sz="2400">
                <a:solidFill>
                  <a:srgbClr val="FFFFFF"/>
                </a:solidFill>
                <a:latin typeface="Montserrat SemiBold"/>
                <a:ea typeface="Montserrat SemiBold"/>
                <a:cs typeface="Montserrat SemiBold"/>
                <a:sym typeface="Montserrat SemiBold"/>
              </a:rPr>
              <a:t>&amp; Kindness</a:t>
            </a:r>
            <a:endParaRPr/>
          </a:p>
        </p:txBody>
      </p:sp>
      <p:pic>
        <p:nvPicPr>
          <p:cNvPr id="137" name="Google Shape;137;p4"/>
          <p:cNvPicPr preferRelativeResize="0"/>
          <p:nvPr/>
        </p:nvPicPr>
        <p:blipFill rotWithShape="1">
          <a:blip r:embed="rId6">
            <a:alphaModFix/>
          </a:blip>
          <a:srcRect l="15941" r="10769"/>
          <a:stretch/>
        </p:blipFill>
        <p:spPr>
          <a:xfrm>
            <a:off x="152400" y="38100"/>
            <a:ext cx="3111342" cy="293698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pic>
        <p:nvPicPr>
          <p:cNvPr id="142" name="Google Shape;142;p5"/>
          <p:cNvPicPr preferRelativeResize="0"/>
          <p:nvPr/>
        </p:nvPicPr>
        <p:blipFill rotWithShape="1">
          <a:blip r:embed="rId3">
            <a:alphaModFix/>
          </a:blip>
          <a:srcRect t="1487" r="23259"/>
          <a:stretch/>
        </p:blipFill>
        <p:spPr>
          <a:xfrm>
            <a:off x="11810147" y="2171700"/>
            <a:ext cx="6556375" cy="5582950"/>
          </a:xfrm>
          <a:prstGeom prst="rect">
            <a:avLst/>
          </a:prstGeom>
          <a:noFill/>
          <a:ln>
            <a:noFill/>
          </a:ln>
        </p:spPr>
      </p:pic>
      <p:cxnSp>
        <p:nvCxnSpPr>
          <p:cNvPr id="143" name="Google Shape;143;p5"/>
          <p:cNvCxnSpPr/>
          <p:nvPr/>
        </p:nvCxnSpPr>
        <p:spPr>
          <a:xfrm rot="20428">
            <a:off x="685932" y="2070472"/>
            <a:ext cx="1140943" cy="0"/>
          </a:xfrm>
          <a:prstGeom prst="straightConnector1">
            <a:avLst/>
          </a:prstGeom>
          <a:noFill/>
          <a:ln w="47625" cap="rnd" cmpd="sng">
            <a:solidFill>
              <a:srgbClr val="FF8A00"/>
            </a:solidFill>
            <a:prstDash val="solid"/>
            <a:round/>
            <a:headEnd type="none" w="sm" len="sm"/>
            <a:tailEnd type="none" w="sm" len="sm"/>
          </a:ln>
        </p:spPr>
      </p:cxnSp>
      <p:sp>
        <p:nvSpPr>
          <p:cNvPr id="144" name="Google Shape;144;p5"/>
          <p:cNvSpPr/>
          <p:nvPr/>
        </p:nvSpPr>
        <p:spPr>
          <a:xfrm>
            <a:off x="17259300" y="0"/>
            <a:ext cx="1028700" cy="10287000"/>
          </a:xfrm>
          <a:prstGeom prst="rect">
            <a:avLst/>
          </a:prstGeom>
          <a:solidFill>
            <a:srgbClr val="FF8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5" name="Google Shape;145;p5"/>
          <p:cNvSpPr txBox="1"/>
          <p:nvPr/>
        </p:nvSpPr>
        <p:spPr>
          <a:xfrm>
            <a:off x="685800" y="1104900"/>
            <a:ext cx="8132518" cy="654939"/>
          </a:xfrm>
          <a:prstGeom prst="rect">
            <a:avLst/>
          </a:prstGeom>
          <a:noFill/>
          <a:ln>
            <a:noFill/>
          </a:ln>
        </p:spPr>
        <p:txBody>
          <a:bodyPr spcFirstLastPara="1" wrap="square" lIns="0" tIns="0" rIns="0" bIns="0" anchor="t" anchorCtr="0">
            <a:spAutoFit/>
          </a:bodyPr>
          <a:lstStyle/>
          <a:p>
            <a:pPr marL="0" marR="0" lvl="0" indent="0" algn="l" rtl="0">
              <a:lnSpc>
                <a:spcPct val="124000"/>
              </a:lnSpc>
              <a:spcBef>
                <a:spcPts val="0"/>
              </a:spcBef>
              <a:spcAft>
                <a:spcPts val="0"/>
              </a:spcAft>
              <a:buNone/>
            </a:pPr>
            <a:r>
              <a:rPr lang="en-US" sz="4200">
                <a:solidFill>
                  <a:srgbClr val="50260E"/>
                </a:solidFill>
                <a:latin typeface="Montserrat SemiBold"/>
                <a:ea typeface="Montserrat SemiBold"/>
                <a:cs typeface="Montserrat SemiBold"/>
                <a:sym typeface="Montserrat SemiBold"/>
              </a:rPr>
              <a:t>Our Values</a:t>
            </a:r>
            <a:endParaRPr/>
          </a:p>
        </p:txBody>
      </p:sp>
      <p:sp>
        <p:nvSpPr>
          <p:cNvPr id="146" name="Google Shape;146;p5"/>
          <p:cNvSpPr/>
          <p:nvPr/>
        </p:nvSpPr>
        <p:spPr>
          <a:xfrm>
            <a:off x="11502977" y="1562100"/>
            <a:ext cx="6556375" cy="6556375"/>
          </a:xfrm>
          <a:custGeom>
            <a:avLst/>
            <a:gdLst/>
            <a:ahLst/>
            <a:cxnLst/>
            <a:rect l="l" t="t" r="r" b="b"/>
            <a:pathLst>
              <a:path w="6350000" h="6350000" extrusionOk="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solidFill>
            <a:srgbClr val="FF8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7" name="Google Shape;147;p5"/>
          <p:cNvSpPr txBox="1"/>
          <p:nvPr/>
        </p:nvSpPr>
        <p:spPr>
          <a:xfrm>
            <a:off x="228600" y="2171700"/>
            <a:ext cx="10570833" cy="5199244"/>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2400">
                <a:solidFill>
                  <a:srgbClr val="50260E"/>
                </a:solidFill>
                <a:latin typeface="Montserrat"/>
                <a:ea typeface="Montserrat"/>
                <a:cs typeface="Montserrat"/>
                <a:sym typeface="Montserrat"/>
              </a:rPr>
              <a:t>At Almasi Heights, we bring Purpose to Learning. We encourage our students to discover their gifts and make their contribution in the world. </a:t>
            </a:r>
            <a:endParaRPr/>
          </a:p>
          <a:p>
            <a:pPr marL="0" marR="0" lvl="0" indent="0" algn="l" rtl="0">
              <a:lnSpc>
                <a:spcPct val="139958"/>
              </a:lnSpc>
              <a:spcBef>
                <a:spcPts val="0"/>
              </a:spcBef>
              <a:spcAft>
                <a:spcPts val="0"/>
              </a:spcAft>
              <a:buNone/>
            </a:pPr>
            <a:endParaRPr sz="2400">
              <a:solidFill>
                <a:srgbClr val="50260E"/>
              </a:solidFill>
              <a:latin typeface="Montserrat"/>
              <a:ea typeface="Montserrat"/>
              <a:cs typeface="Montserrat"/>
              <a:sym typeface="Montserrat"/>
            </a:endParaRPr>
          </a:p>
          <a:p>
            <a:pPr marL="0" marR="0" lvl="0" indent="0" algn="l" rtl="0">
              <a:lnSpc>
                <a:spcPct val="139958"/>
              </a:lnSpc>
              <a:spcBef>
                <a:spcPts val="0"/>
              </a:spcBef>
              <a:spcAft>
                <a:spcPts val="0"/>
              </a:spcAft>
              <a:buNone/>
            </a:pPr>
            <a:r>
              <a:rPr lang="en-US" sz="2400">
                <a:solidFill>
                  <a:srgbClr val="50260E"/>
                </a:solidFill>
                <a:latin typeface="Montserrat"/>
                <a:ea typeface="Montserrat"/>
                <a:cs typeface="Montserrat"/>
                <a:sym typeface="Montserrat"/>
              </a:rPr>
              <a:t>We believe in taking our right place to support our students to grow into the next generation of Leaders. </a:t>
            </a:r>
            <a:endParaRPr/>
          </a:p>
          <a:p>
            <a:pPr marL="0" marR="0" lvl="0" indent="0" algn="l" rtl="0">
              <a:lnSpc>
                <a:spcPct val="139958"/>
              </a:lnSpc>
              <a:spcBef>
                <a:spcPts val="0"/>
              </a:spcBef>
              <a:spcAft>
                <a:spcPts val="0"/>
              </a:spcAft>
              <a:buNone/>
            </a:pPr>
            <a:endParaRPr sz="2400">
              <a:solidFill>
                <a:srgbClr val="50260E"/>
              </a:solidFill>
              <a:latin typeface="Montserrat"/>
              <a:ea typeface="Montserrat"/>
              <a:cs typeface="Montserrat"/>
              <a:sym typeface="Montserrat"/>
            </a:endParaRPr>
          </a:p>
          <a:p>
            <a:pPr marL="0" marR="0" lvl="0" indent="0" algn="l" rtl="0">
              <a:lnSpc>
                <a:spcPct val="139958"/>
              </a:lnSpc>
              <a:spcBef>
                <a:spcPts val="0"/>
              </a:spcBef>
              <a:spcAft>
                <a:spcPts val="0"/>
              </a:spcAft>
              <a:buNone/>
            </a:pPr>
            <a:r>
              <a:rPr lang="en-US" sz="2400">
                <a:solidFill>
                  <a:srgbClr val="50260E"/>
                </a:solidFill>
                <a:latin typeface="Montserrat"/>
                <a:ea typeface="Montserrat"/>
                <a:cs typeface="Montserrat"/>
                <a:sym typeface="Montserrat"/>
              </a:rPr>
              <a:t>Purpose Driven Leaders, transformed from within, who will inspire the world. </a:t>
            </a:r>
            <a:endParaRPr/>
          </a:p>
          <a:p>
            <a:pPr marL="0" marR="0" lvl="0" indent="0" algn="l" rtl="0">
              <a:lnSpc>
                <a:spcPct val="139958"/>
              </a:lnSpc>
              <a:spcBef>
                <a:spcPts val="0"/>
              </a:spcBef>
              <a:spcAft>
                <a:spcPts val="0"/>
              </a:spcAft>
              <a:buNone/>
            </a:pPr>
            <a:endParaRPr sz="2400">
              <a:solidFill>
                <a:srgbClr val="50260E"/>
              </a:solidFill>
              <a:latin typeface="Montserrat"/>
              <a:ea typeface="Montserrat"/>
              <a:cs typeface="Montserrat"/>
              <a:sym typeface="Montserrat"/>
            </a:endParaRPr>
          </a:p>
          <a:p>
            <a:pPr marL="0" marR="0" lvl="0" indent="0" algn="l" rtl="0">
              <a:lnSpc>
                <a:spcPct val="139958"/>
              </a:lnSpc>
              <a:spcBef>
                <a:spcPts val="0"/>
              </a:spcBef>
              <a:spcAft>
                <a:spcPts val="0"/>
              </a:spcAft>
              <a:buNone/>
            </a:pPr>
            <a:r>
              <a:rPr lang="en-US" sz="2400">
                <a:solidFill>
                  <a:srgbClr val="50260E"/>
                </a:solidFill>
                <a:latin typeface="Montserrat"/>
                <a:ea typeface="Montserrat"/>
                <a:cs typeface="Montserrat"/>
                <a:sym typeface="Montserrat"/>
              </a:rPr>
              <a:t>Join our FIAC  (Fierce) TEAM.</a:t>
            </a:r>
            <a:endParaRPr/>
          </a:p>
          <a:p>
            <a:pPr marL="0" marR="0" lvl="0" indent="0" algn="l" rtl="0">
              <a:lnSpc>
                <a:spcPct val="139958"/>
              </a:lnSpc>
              <a:spcBef>
                <a:spcPts val="0"/>
              </a:spcBef>
              <a:spcAft>
                <a:spcPts val="0"/>
              </a:spcAft>
              <a:buNone/>
            </a:pPr>
            <a:endParaRPr sz="2400">
              <a:solidFill>
                <a:srgbClr val="50260E"/>
              </a:solidFill>
              <a:latin typeface="Montserrat"/>
              <a:ea typeface="Montserrat"/>
              <a:cs typeface="Montserrat"/>
              <a:sym typeface="Montserrat"/>
            </a:endParaRPr>
          </a:p>
        </p:txBody>
      </p:sp>
      <p:sp>
        <p:nvSpPr>
          <p:cNvPr id="148" name="Google Shape;148;p5"/>
          <p:cNvSpPr/>
          <p:nvPr/>
        </p:nvSpPr>
        <p:spPr>
          <a:xfrm>
            <a:off x="13182844" y="78099"/>
            <a:ext cx="1142756" cy="1331601"/>
          </a:xfrm>
          <a:custGeom>
            <a:avLst/>
            <a:gdLst/>
            <a:ahLst/>
            <a:cxnLst/>
            <a:rect l="l" t="t" r="r" b="b"/>
            <a:pathLst>
              <a:path w="1142756" h="1331601" extrusionOk="0">
                <a:moveTo>
                  <a:pt x="0" y="0"/>
                </a:moveTo>
                <a:lnTo>
                  <a:pt x="1142756" y="0"/>
                </a:lnTo>
                <a:lnTo>
                  <a:pt x="1142756" y="1331601"/>
                </a:lnTo>
                <a:lnTo>
                  <a:pt x="0" y="133160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49" name="Google Shape;149;p5"/>
          <p:cNvSpPr/>
          <p:nvPr/>
        </p:nvSpPr>
        <p:spPr>
          <a:xfrm rot="-2700000">
            <a:off x="11003898" y="1861496"/>
            <a:ext cx="2057400" cy="2057400"/>
          </a:xfrm>
          <a:custGeom>
            <a:avLst/>
            <a:gdLst/>
            <a:ahLst/>
            <a:cxnLst/>
            <a:rect l="l" t="t" r="r" b="b"/>
            <a:pathLst>
              <a:path w="2057400" h="2057400" extrusionOk="0">
                <a:moveTo>
                  <a:pt x="0" y="0"/>
                </a:moveTo>
                <a:lnTo>
                  <a:pt x="2057400" y="0"/>
                </a:lnTo>
                <a:lnTo>
                  <a:pt x="2057400" y="2057400"/>
                </a:lnTo>
                <a:lnTo>
                  <a:pt x="0" y="2057400"/>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0" name="Google Shape;150;p5"/>
          <p:cNvSpPr/>
          <p:nvPr/>
        </p:nvSpPr>
        <p:spPr>
          <a:xfrm>
            <a:off x="685800" y="8418475"/>
            <a:ext cx="2651189" cy="1868451"/>
          </a:xfrm>
          <a:custGeom>
            <a:avLst/>
            <a:gdLst/>
            <a:ahLst/>
            <a:cxnLst/>
            <a:rect l="l" t="t" r="r" b="b"/>
            <a:pathLst>
              <a:path w="2761655" h="1734061" extrusionOk="0">
                <a:moveTo>
                  <a:pt x="2637195" y="1734061"/>
                </a:moveTo>
                <a:lnTo>
                  <a:pt x="124460" y="1734061"/>
                </a:lnTo>
                <a:cubicBezTo>
                  <a:pt x="55880" y="1734061"/>
                  <a:pt x="0" y="1678181"/>
                  <a:pt x="0" y="1609601"/>
                </a:cubicBezTo>
                <a:lnTo>
                  <a:pt x="0" y="124460"/>
                </a:lnTo>
                <a:cubicBezTo>
                  <a:pt x="0" y="55880"/>
                  <a:pt x="55880" y="0"/>
                  <a:pt x="124460" y="0"/>
                </a:cubicBezTo>
                <a:lnTo>
                  <a:pt x="2637195" y="0"/>
                </a:lnTo>
                <a:cubicBezTo>
                  <a:pt x="2705775" y="0"/>
                  <a:pt x="2761655" y="55880"/>
                  <a:pt x="2761655" y="124460"/>
                </a:cubicBezTo>
                <a:lnTo>
                  <a:pt x="2761655" y="1609601"/>
                </a:lnTo>
                <a:cubicBezTo>
                  <a:pt x="2761655" y="1678181"/>
                  <a:pt x="2705775" y="1734061"/>
                  <a:pt x="2637195" y="1734061"/>
                </a:cubicBezTo>
                <a:close/>
              </a:path>
            </a:pathLst>
          </a:custGeom>
          <a:solidFill>
            <a:srgbClr val="FF8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1" name="Google Shape;151;p5"/>
          <p:cNvSpPr/>
          <p:nvPr/>
        </p:nvSpPr>
        <p:spPr>
          <a:xfrm>
            <a:off x="9601200" y="8432225"/>
            <a:ext cx="2651189" cy="1868451"/>
          </a:xfrm>
          <a:custGeom>
            <a:avLst/>
            <a:gdLst/>
            <a:ahLst/>
            <a:cxnLst/>
            <a:rect l="l" t="t" r="r" b="b"/>
            <a:pathLst>
              <a:path w="2761655" h="1734061" extrusionOk="0">
                <a:moveTo>
                  <a:pt x="2637195" y="1734061"/>
                </a:moveTo>
                <a:lnTo>
                  <a:pt x="124460" y="1734061"/>
                </a:lnTo>
                <a:cubicBezTo>
                  <a:pt x="55880" y="1734061"/>
                  <a:pt x="0" y="1678181"/>
                  <a:pt x="0" y="1609601"/>
                </a:cubicBezTo>
                <a:lnTo>
                  <a:pt x="0" y="124460"/>
                </a:lnTo>
                <a:cubicBezTo>
                  <a:pt x="0" y="55880"/>
                  <a:pt x="55880" y="0"/>
                  <a:pt x="124460" y="0"/>
                </a:cubicBezTo>
                <a:lnTo>
                  <a:pt x="2637195" y="0"/>
                </a:lnTo>
                <a:cubicBezTo>
                  <a:pt x="2705775" y="0"/>
                  <a:pt x="2761655" y="55880"/>
                  <a:pt x="2761655" y="124460"/>
                </a:cubicBezTo>
                <a:lnTo>
                  <a:pt x="2761655" y="1609601"/>
                </a:lnTo>
                <a:cubicBezTo>
                  <a:pt x="2761655" y="1678181"/>
                  <a:pt x="2705775" y="1734061"/>
                  <a:pt x="2637195" y="1734061"/>
                </a:cubicBezTo>
                <a:close/>
              </a:path>
            </a:pathLst>
          </a:custGeom>
          <a:solidFill>
            <a:srgbClr val="5026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2" name="Google Shape;152;p5"/>
          <p:cNvSpPr/>
          <p:nvPr/>
        </p:nvSpPr>
        <p:spPr>
          <a:xfrm>
            <a:off x="3657600" y="8430600"/>
            <a:ext cx="2651189" cy="1868451"/>
          </a:xfrm>
          <a:custGeom>
            <a:avLst/>
            <a:gdLst/>
            <a:ahLst/>
            <a:cxnLst/>
            <a:rect l="l" t="t" r="r" b="b"/>
            <a:pathLst>
              <a:path w="2761655" h="1734061" extrusionOk="0">
                <a:moveTo>
                  <a:pt x="2637195" y="1734061"/>
                </a:moveTo>
                <a:lnTo>
                  <a:pt x="124460" y="1734061"/>
                </a:lnTo>
                <a:cubicBezTo>
                  <a:pt x="55880" y="1734061"/>
                  <a:pt x="0" y="1678181"/>
                  <a:pt x="0" y="1609601"/>
                </a:cubicBezTo>
                <a:lnTo>
                  <a:pt x="0" y="124460"/>
                </a:lnTo>
                <a:cubicBezTo>
                  <a:pt x="0" y="55880"/>
                  <a:pt x="55880" y="0"/>
                  <a:pt x="124460" y="0"/>
                </a:cubicBezTo>
                <a:lnTo>
                  <a:pt x="2637195" y="0"/>
                </a:lnTo>
                <a:cubicBezTo>
                  <a:pt x="2705775" y="0"/>
                  <a:pt x="2761655" y="55880"/>
                  <a:pt x="2761655" y="124460"/>
                </a:cubicBezTo>
                <a:lnTo>
                  <a:pt x="2761655" y="1609601"/>
                </a:lnTo>
                <a:cubicBezTo>
                  <a:pt x="2761655" y="1678181"/>
                  <a:pt x="2705775" y="1734061"/>
                  <a:pt x="2637195" y="1734061"/>
                </a:cubicBezTo>
                <a:close/>
              </a:path>
            </a:pathLst>
          </a:custGeom>
          <a:solidFill>
            <a:srgbClr val="5026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3" name="Google Shape;153;p5"/>
          <p:cNvSpPr/>
          <p:nvPr/>
        </p:nvSpPr>
        <p:spPr>
          <a:xfrm>
            <a:off x="6629400" y="8454525"/>
            <a:ext cx="2651189" cy="1868451"/>
          </a:xfrm>
          <a:custGeom>
            <a:avLst/>
            <a:gdLst/>
            <a:ahLst/>
            <a:cxnLst/>
            <a:rect l="l" t="t" r="r" b="b"/>
            <a:pathLst>
              <a:path w="2761655" h="1734061" extrusionOk="0">
                <a:moveTo>
                  <a:pt x="2637195" y="1734061"/>
                </a:moveTo>
                <a:lnTo>
                  <a:pt x="124460" y="1734061"/>
                </a:lnTo>
                <a:cubicBezTo>
                  <a:pt x="55880" y="1734061"/>
                  <a:pt x="0" y="1678181"/>
                  <a:pt x="0" y="1609601"/>
                </a:cubicBezTo>
                <a:lnTo>
                  <a:pt x="0" y="124460"/>
                </a:lnTo>
                <a:cubicBezTo>
                  <a:pt x="0" y="55880"/>
                  <a:pt x="55880" y="0"/>
                  <a:pt x="124460" y="0"/>
                </a:cubicBezTo>
                <a:lnTo>
                  <a:pt x="2637195" y="0"/>
                </a:lnTo>
                <a:cubicBezTo>
                  <a:pt x="2705775" y="0"/>
                  <a:pt x="2761655" y="55880"/>
                  <a:pt x="2761655" y="124460"/>
                </a:cubicBezTo>
                <a:lnTo>
                  <a:pt x="2761655" y="1609601"/>
                </a:lnTo>
                <a:cubicBezTo>
                  <a:pt x="2761655" y="1678181"/>
                  <a:pt x="2705775" y="1734061"/>
                  <a:pt x="2637195" y="1734061"/>
                </a:cubicBezTo>
                <a:close/>
              </a:path>
            </a:pathLst>
          </a:custGeom>
          <a:solidFill>
            <a:srgbClr val="FF8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54" name="Google Shape;154;p5"/>
          <p:cNvSpPr txBox="1"/>
          <p:nvPr/>
        </p:nvSpPr>
        <p:spPr>
          <a:xfrm>
            <a:off x="821715" y="8718061"/>
            <a:ext cx="2317898" cy="522387"/>
          </a:xfrm>
          <a:prstGeom prst="rect">
            <a:avLst/>
          </a:prstGeom>
          <a:noFill/>
          <a:ln>
            <a:noFill/>
          </a:ln>
        </p:spPr>
        <p:txBody>
          <a:bodyPr spcFirstLastPara="1" wrap="square" lIns="0" tIns="0" rIns="0" bIns="0" anchor="t" anchorCtr="0">
            <a:spAutoFit/>
          </a:bodyPr>
          <a:lstStyle/>
          <a:p>
            <a:pPr marL="0" marR="0" lvl="0" indent="0" algn="ctr" rtl="0">
              <a:lnSpc>
                <a:spcPct val="124000"/>
              </a:lnSpc>
              <a:spcBef>
                <a:spcPts val="0"/>
              </a:spcBef>
              <a:spcAft>
                <a:spcPts val="0"/>
              </a:spcAft>
              <a:buNone/>
            </a:pPr>
            <a:r>
              <a:rPr lang="en-US" sz="3600" b="1">
                <a:solidFill>
                  <a:srgbClr val="FFFFFF"/>
                </a:solidFill>
                <a:latin typeface="Montserrat"/>
                <a:ea typeface="Montserrat"/>
                <a:cs typeface="Montserrat"/>
                <a:sym typeface="Montserrat"/>
              </a:rPr>
              <a:t>Focus</a:t>
            </a:r>
            <a:endParaRPr/>
          </a:p>
        </p:txBody>
      </p:sp>
      <p:sp>
        <p:nvSpPr>
          <p:cNvPr id="155" name="Google Shape;155;p5"/>
          <p:cNvSpPr txBox="1"/>
          <p:nvPr/>
        </p:nvSpPr>
        <p:spPr>
          <a:xfrm>
            <a:off x="6781800" y="8760930"/>
            <a:ext cx="2335138" cy="522387"/>
          </a:xfrm>
          <a:prstGeom prst="rect">
            <a:avLst/>
          </a:prstGeom>
          <a:noFill/>
          <a:ln>
            <a:noFill/>
          </a:ln>
        </p:spPr>
        <p:txBody>
          <a:bodyPr spcFirstLastPara="1" wrap="square" lIns="0" tIns="0" rIns="0" bIns="0" anchor="t" anchorCtr="0">
            <a:spAutoFit/>
          </a:bodyPr>
          <a:lstStyle/>
          <a:p>
            <a:pPr marL="0" marR="0" lvl="0" indent="0" algn="ctr" rtl="0">
              <a:lnSpc>
                <a:spcPct val="124000"/>
              </a:lnSpc>
              <a:spcBef>
                <a:spcPts val="0"/>
              </a:spcBef>
              <a:spcAft>
                <a:spcPts val="0"/>
              </a:spcAft>
              <a:buNone/>
            </a:pPr>
            <a:r>
              <a:rPr lang="en-US" sz="3600" b="1">
                <a:solidFill>
                  <a:srgbClr val="FFFFFF"/>
                </a:solidFill>
                <a:latin typeface="Montserrat"/>
                <a:ea typeface="Montserrat"/>
                <a:cs typeface="Montserrat"/>
                <a:sym typeface="Montserrat"/>
              </a:rPr>
              <a:t>Ambition</a:t>
            </a:r>
            <a:endParaRPr/>
          </a:p>
        </p:txBody>
      </p:sp>
      <p:sp>
        <p:nvSpPr>
          <p:cNvPr id="156" name="Google Shape;156;p5"/>
          <p:cNvSpPr txBox="1"/>
          <p:nvPr/>
        </p:nvSpPr>
        <p:spPr>
          <a:xfrm>
            <a:off x="3834570" y="8730186"/>
            <a:ext cx="2234029" cy="522387"/>
          </a:xfrm>
          <a:prstGeom prst="rect">
            <a:avLst/>
          </a:prstGeom>
          <a:noFill/>
          <a:ln>
            <a:noFill/>
          </a:ln>
        </p:spPr>
        <p:txBody>
          <a:bodyPr spcFirstLastPara="1" wrap="square" lIns="0" tIns="0" rIns="0" bIns="0" anchor="t" anchorCtr="0">
            <a:spAutoFit/>
          </a:bodyPr>
          <a:lstStyle/>
          <a:p>
            <a:pPr marL="0" marR="0" lvl="0" indent="0" algn="ctr" rtl="0">
              <a:lnSpc>
                <a:spcPct val="124000"/>
              </a:lnSpc>
              <a:spcBef>
                <a:spcPts val="0"/>
              </a:spcBef>
              <a:spcAft>
                <a:spcPts val="0"/>
              </a:spcAft>
              <a:buNone/>
            </a:pPr>
            <a:r>
              <a:rPr lang="en-US" sz="3600" b="1">
                <a:solidFill>
                  <a:srgbClr val="FFFFFF"/>
                </a:solidFill>
                <a:latin typeface="Montserrat"/>
                <a:ea typeface="Montserrat"/>
                <a:cs typeface="Montserrat"/>
                <a:sym typeface="Montserrat"/>
              </a:rPr>
              <a:t>Integrity</a:t>
            </a:r>
            <a:endParaRPr/>
          </a:p>
        </p:txBody>
      </p:sp>
      <p:sp>
        <p:nvSpPr>
          <p:cNvPr id="157" name="Google Shape;157;p5"/>
          <p:cNvSpPr txBox="1"/>
          <p:nvPr/>
        </p:nvSpPr>
        <p:spPr>
          <a:xfrm>
            <a:off x="9810859" y="8724486"/>
            <a:ext cx="2234029" cy="522387"/>
          </a:xfrm>
          <a:prstGeom prst="rect">
            <a:avLst/>
          </a:prstGeom>
          <a:noFill/>
          <a:ln>
            <a:noFill/>
          </a:ln>
        </p:spPr>
        <p:txBody>
          <a:bodyPr spcFirstLastPara="1" wrap="square" lIns="0" tIns="0" rIns="0" bIns="0" anchor="t" anchorCtr="0">
            <a:spAutoFit/>
          </a:bodyPr>
          <a:lstStyle/>
          <a:p>
            <a:pPr marL="0" marR="0" lvl="0" indent="0" algn="ctr" rtl="0">
              <a:lnSpc>
                <a:spcPct val="124000"/>
              </a:lnSpc>
              <a:spcBef>
                <a:spcPts val="0"/>
              </a:spcBef>
              <a:spcAft>
                <a:spcPts val="0"/>
              </a:spcAft>
              <a:buNone/>
            </a:pPr>
            <a:r>
              <a:rPr lang="en-US" sz="3600" b="1">
                <a:solidFill>
                  <a:srgbClr val="FFFFFF"/>
                </a:solidFill>
                <a:latin typeface="Montserrat"/>
                <a:ea typeface="Montserrat"/>
                <a:cs typeface="Montserrat"/>
                <a:sym typeface="Montserrat"/>
              </a:rPr>
              <a:t>Courage</a:t>
            </a:r>
            <a:endParaRPr/>
          </a:p>
        </p:txBody>
      </p:sp>
      <p:sp>
        <p:nvSpPr>
          <p:cNvPr id="158" name="Google Shape;158;p5"/>
          <p:cNvSpPr txBox="1"/>
          <p:nvPr/>
        </p:nvSpPr>
        <p:spPr>
          <a:xfrm>
            <a:off x="821715" y="9434773"/>
            <a:ext cx="2317898" cy="364587"/>
          </a:xfrm>
          <a:prstGeom prst="rect">
            <a:avLst/>
          </a:prstGeom>
          <a:noFill/>
          <a:ln>
            <a:noFill/>
          </a:ln>
        </p:spPr>
        <p:txBody>
          <a:bodyPr spcFirstLastPara="1" wrap="square" lIns="0" tIns="0" rIns="0" bIns="0" anchor="t" anchorCtr="0">
            <a:spAutoFit/>
          </a:bodyPr>
          <a:lstStyle/>
          <a:p>
            <a:pPr marL="0" marR="0" lvl="0" indent="0" algn="ctr" rtl="0">
              <a:lnSpc>
                <a:spcPct val="124000"/>
              </a:lnSpc>
              <a:spcBef>
                <a:spcPts val="0"/>
              </a:spcBef>
              <a:spcAft>
                <a:spcPts val="0"/>
              </a:spcAft>
              <a:buNone/>
            </a:pPr>
            <a:r>
              <a:rPr lang="en-US" sz="2400" b="1">
                <a:solidFill>
                  <a:srgbClr val="FFFFFF"/>
                </a:solidFill>
                <a:latin typeface="Montserrat"/>
                <a:ea typeface="Montserrat"/>
                <a:cs typeface="Montserrat"/>
                <a:sym typeface="Montserrat"/>
              </a:rPr>
              <a:t>Philippians 4:8</a:t>
            </a:r>
            <a:endParaRPr/>
          </a:p>
        </p:txBody>
      </p:sp>
      <p:sp>
        <p:nvSpPr>
          <p:cNvPr id="159" name="Google Shape;159;p5"/>
          <p:cNvSpPr txBox="1"/>
          <p:nvPr/>
        </p:nvSpPr>
        <p:spPr>
          <a:xfrm>
            <a:off x="3810000" y="9188403"/>
            <a:ext cx="2335138" cy="364587"/>
          </a:xfrm>
          <a:prstGeom prst="rect">
            <a:avLst/>
          </a:prstGeom>
          <a:noFill/>
          <a:ln>
            <a:noFill/>
          </a:ln>
        </p:spPr>
        <p:txBody>
          <a:bodyPr spcFirstLastPara="1" wrap="square" lIns="0" tIns="0" rIns="0" bIns="0" anchor="t" anchorCtr="0">
            <a:spAutoFit/>
          </a:bodyPr>
          <a:lstStyle/>
          <a:p>
            <a:pPr marL="0" marR="0" lvl="0" indent="0" algn="ctr" rtl="0">
              <a:lnSpc>
                <a:spcPct val="124000"/>
              </a:lnSpc>
              <a:spcBef>
                <a:spcPts val="0"/>
              </a:spcBef>
              <a:spcAft>
                <a:spcPts val="0"/>
              </a:spcAft>
              <a:buNone/>
            </a:pPr>
            <a:endParaRPr sz="2400" b="1">
              <a:solidFill>
                <a:srgbClr val="FFFFFF"/>
              </a:solidFill>
              <a:latin typeface="Montserrat"/>
              <a:ea typeface="Montserrat"/>
              <a:cs typeface="Montserrat"/>
              <a:sym typeface="Montserrat"/>
            </a:endParaRPr>
          </a:p>
        </p:txBody>
      </p:sp>
      <p:sp>
        <p:nvSpPr>
          <p:cNvPr id="160" name="Google Shape;160;p5"/>
          <p:cNvSpPr txBox="1"/>
          <p:nvPr/>
        </p:nvSpPr>
        <p:spPr>
          <a:xfrm>
            <a:off x="9810859" y="9417003"/>
            <a:ext cx="2234029" cy="364587"/>
          </a:xfrm>
          <a:prstGeom prst="rect">
            <a:avLst/>
          </a:prstGeom>
          <a:noFill/>
          <a:ln>
            <a:noFill/>
          </a:ln>
        </p:spPr>
        <p:txBody>
          <a:bodyPr spcFirstLastPara="1" wrap="square" lIns="0" tIns="0" rIns="0" bIns="0" anchor="t" anchorCtr="0">
            <a:spAutoFit/>
          </a:bodyPr>
          <a:lstStyle/>
          <a:p>
            <a:pPr marL="0" marR="0" lvl="0" indent="0" algn="ctr" rtl="0">
              <a:lnSpc>
                <a:spcPct val="124000"/>
              </a:lnSpc>
              <a:spcBef>
                <a:spcPts val="0"/>
              </a:spcBef>
              <a:spcAft>
                <a:spcPts val="0"/>
              </a:spcAft>
              <a:buNone/>
            </a:pPr>
            <a:r>
              <a:rPr lang="en-US" sz="2400" b="1">
                <a:solidFill>
                  <a:srgbClr val="FFFFFF"/>
                </a:solidFill>
                <a:latin typeface="Montserrat"/>
                <a:ea typeface="Montserrat"/>
                <a:cs typeface="Montserrat"/>
                <a:sym typeface="Montserrat"/>
              </a:rPr>
              <a:t>Joshua 1:9</a:t>
            </a:r>
            <a:endParaRPr/>
          </a:p>
        </p:txBody>
      </p:sp>
      <p:sp>
        <p:nvSpPr>
          <p:cNvPr id="161" name="Google Shape;161;p5"/>
          <p:cNvSpPr/>
          <p:nvPr/>
        </p:nvSpPr>
        <p:spPr>
          <a:xfrm>
            <a:off x="762000" y="190500"/>
            <a:ext cx="1010020" cy="736396"/>
          </a:xfrm>
          <a:custGeom>
            <a:avLst/>
            <a:gdLst/>
            <a:ahLst/>
            <a:cxnLst/>
            <a:rect l="l" t="t" r="r" b="b"/>
            <a:pathLst>
              <a:path w="1010020" h="736396" extrusionOk="0">
                <a:moveTo>
                  <a:pt x="0" y="0"/>
                </a:moveTo>
                <a:lnTo>
                  <a:pt x="1010019" y="0"/>
                </a:lnTo>
                <a:lnTo>
                  <a:pt x="1010019" y="736396"/>
                </a:lnTo>
                <a:lnTo>
                  <a:pt x="0" y="736396"/>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62" name="Google Shape;162;p5"/>
          <p:cNvSpPr txBox="1"/>
          <p:nvPr/>
        </p:nvSpPr>
        <p:spPr>
          <a:xfrm>
            <a:off x="6705600" y="9334500"/>
            <a:ext cx="2544577" cy="749308"/>
          </a:xfrm>
          <a:prstGeom prst="rect">
            <a:avLst/>
          </a:prstGeom>
          <a:noFill/>
          <a:ln>
            <a:noFill/>
          </a:ln>
        </p:spPr>
        <p:txBody>
          <a:bodyPr spcFirstLastPara="1" wrap="square" lIns="0" tIns="0" rIns="0" bIns="0" anchor="t" anchorCtr="0">
            <a:spAutoFit/>
          </a:bodyPr>
          <a:lstStyle/>
          <a:p>
            <a:pPr marL="0" marR="0" lvl="0" indent="0" algn="ctr" rtl="0">
              <a:lnSpc>
                <a:spcPct val="124000"/>
              </a:lnSpc>
              <a:spcBef>
                <a:spcPts val="0"/>
              </a:spcBef>
              <a:spcAft>
                <a:spcPts val="0"/>
              </a:spcAft>
              <a:buNone/>
            </a:pPr>
            <a:r>
              <a:rPr lang="en-US" sz="2400" b="1">
                <a:solidFill>
                  <a:srgbClr val="FFFFFF"/>
                </a:solidFill>
                <a:latin typeface="Montserrat"/>
                <a:ea typeface="Montserrat"/>
                <a:cs typeface="Montserrat"/>
                <a:sym typeface="Montserrat"/>
              </a:rPr>
              <a:t>James 3:13</a:t>
            </a:r>
            <a:endParaRPr/>
          </a:p>
          <a:p>
            <a:pPr marL="0" marR="0" lvl="0" indent="0" algn="ctr" rtl="0">
              <a:lnSpc>
                <a:spcPct val="124000"/>
              </a:lnSpc>
              <a:spcBef>
                <a:spcPts val="0"/>
              </a:spcBef>
              <a:spcAft>
                <a:spcPts val="0"/>
              </a:spcAft>
              <a:buNone/>
            </a:pPr>
            <a:r>
              <a:rPr lang="en-US" sz="2400" b="1">
                <a:solidFill>
                  <a:srgbClr val="FFFFFF"/>
                </a:solidFill>
                <a:latin typeface="Montserrat"/>
                <a:ea typeface="Montserrat"/>
                <a:cs typeface="Montserrat"/>
                <a:sym typeface="Montserrat"/>
              </a:rPr>
              <a:t>Habakkuk 2:2-3</a:t>
            </a:r>
            <a:endParaRPr/>
          </a:p>
        </p:txBody>
      </p:sp>
      <p:sp>
        <p:nvSpPr>
          <p:cNvPr id="163" name="Google Shape;163;p5"/>
          <p:cNvSpPr txBox="1"/>
          <p:nvPr/>
        </p:nvSpPr>
        <p:spPr>
          <a:xfrm>
            <a:off x="3837817" y="9409078"/>
            <a:ext cx="2317898" cy="364587"/>
          </a:xfrm>
          <a:prstGeom prst="rect">
            <a:avLst/>
          </a:prstGeom>
          <a:noFill/>
          <a:ln>
            <a:noFill/>
          </a:ln>
        </p:spPr>
        <p:txBody>
          <a:bodyPr spcFirstLastPara="1" wrap="square" lIns="0" tIns="0" rIns="0" bIns="0" anchor="t" anchorCtr="0">
            <a:spAutoFit/>
          </a:bodyPr>
          <a:lstStyle/>
          <a:p>
            <a:pPr marL="0" marR="0" lvl="0" indent="0" algn="ctr" rtl="0">
              <a:lnSpc>
                <a:spcPct val="124000"/>
              </a:lnSpc>
              <a:spcBef>
                <a:spcPts val="0"/>
              </a:spcBef>
              <a:spcAft>
                <a:spcPts val="0"/>
              </a:spcAft>
              <a:buNone/>
            </a:pPr>
            <a:r>
              <a:rPr lang="en-US" sz="2400" b="1">
                <a:solidFill>
                  <a:srgbClr val="FFFFFF"/>
                </a:solidFill>
                <a:latin typeface="Montserrat"/>
                <a:ea typeface="Montserrat"/>
                <a:cs typeface="Montserrat"/>
                <a:sym typeface="Montserrat"/>
              </a:rPr>
              <a:t>Colossians 3:23</a:t>
            </a:r>
            <a:endParaRPr/>
          </a:p>
        </p:txBody>
      </p:sp>
      <p:pic>
        <p:nvPicPr>
          <p:cNvPr id="164" name="Google Shape;164;p5"/>
          <p:cNvPicPr preferRelativeResize="0"/>
          <p:nvPr/>
        </p:nvPicPr>
        <p:blipFill rotWithShape="1">
          <a:blip r:embed="rId7">
            <a:alphaModFix/>
          </a:blip>
          <a:srcRect/>
          <a:stretch/>
        </p:blipFill>
        <p:spPr>
          <a:xfrm>
            <a:off x="914400" y="7343720"/>
            <a:ext cx="3534268" cy="390580"/>
          </a:xfrm>
          <a:prstGeom prst="rect">
            <a:avLst/>
          </a:prstGeom>
          <a:noFill/>
          <a:ln>
            <a:noFill/>
          </a:ln>
        </p:spPr>
      </p:pic>
      <p:sp>
        <p:nvSpPr>
          <p:cNvPr id="165" name="Google Shape;165;p5"/>
          <p:cNvSpPr txBox="1"/>
          <p:nvPr/>
        </p:nvSpPr>
        <p:spPr>
          <a:xfrm>
            <a:off x="4491054" y="7277100"/>
            <a:ext cx="3634121" cy="522387"/>
          </a:xfrm>
          <a:prstGeom prst="rect">
            <a:avLst/>
          </a:prstGeom>
          <a:noFill/>
          <a:ln>
            <a:noFill/>
          </a:ln>
        </p:spPr>
        <p:txBody>
          <a:bodyPr spcFirstLastPara="1" wrap="square" lIns="0" tIns="0" rIns="0" bIns="0" anchor="t" anchorCtr="0">
            <a:spAutoFit/>
          </a:bodyPr>
          <a:lstStyle/>
          <a:p>
            <a:pPr marL="0" marR="0" lvl="0" indent="0" algn="ctr" rtl="0">
              <a:lnSpc>
                <a:spcPct val="124000"/>
              </a:lnSpc>
              <a:spcBef>
                <a:spcPts val="0"/>
              </a:spcBef>
              <a:spcAft>
                <a:spcPts val="0"/>
              </a:spcAft>
              <a:buNone/>
            </a:pPr>
            <a:r>
              <a:rPr lang="en-US" sz="3600" b="1">
                <a:solidFill>
                  <a:srgbClr val="632423"/>
                </a:solidFill>
                <a:latin typeface="Montserrat"/>
                <a:ea typeface="Montserrat"/>
                <a:cs typeface="Montserrat"/>
                <a:sym typeface="Montserrat"/>
              </a:rPr>
              <a:t>We are F-I-A-C</a:t>
            </a:r>
            <a:endParaRPr/>
          </a:p>
        </p:txBody>
      </p:sp>
      <p:pic>
        <p:nvPicPr>
          <p:cNvPr id="166" name="Google Shape;166;p5"/>
          <p:cNvPicPr preferRelativeResize="0"/>
          <p:nvPr/>
        </p:nvPicPr>
        <p:blipFill rotWithShape="1">
          <a:blip r:embed="rId7">
            <a:alphaModFix/>
          </a:blip>
          <a:srcRect/>
          <a:stretch/>
        </p:blipFill>
        <p:spPr>
          <a:xfrm>
            <a:off x="8200532" y="7353300"/>
            <a:ext cx="3534268" cy="39058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6"/>
          <p:cNvSpPr/>
          <p:nvPr/>
        </p:nvSpPr>
        <p:spPr>
          <a:xfrm>
            <a:off x="0" y="-62980"/>
            <a:ext cx="8373366" cy="10287000"/>
          </a:xfrm>
          <a:prstGeom prst="rect">
            <a:avLst/>
          </a:prstGeom>
          <a:solidFill>
            <a:srgbClr val="5026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172" name="Google Shape;172;p6"/>
          <p:cNvCxnSpPr/>
          <p:nvPr/>
        </p:nvCxnSpPr>
        <p:spPr>
          <a:xfrm rot="20428">
            <a:off x="380684" y="1489290"/>
            <a:ext cx="1140943" cy="0"/>
          </a:xfrm>
          <a:prstGeom prst="straightConnector1">
            <a:avLst/>
          </a:prstGeom>
          <a:noFill/>
          <a:ln w="47625" cap="rnd" cmpd="sng">
            <a:solidFill>
              <a:srgbClr val="FF8A00"/>
            </a:solidFill>
            <a:prstDash val="solid"/>
            <a:round/>
            <a:headEnd type="none" w="sm" len="sm"/>
            <a:tailEnd type="none" w="sm" len="sm"/>
          </a:ln>
        </p:spPr>
      </p:cxnSp>
      <p:sp>
        <p:nvSpPr>
          <p:cNvPr id="173" name="Google Shape;173;p6"/>
          <p:cNvSpPr/>
          <p:nvPr/>
        </p:nvSpPr>
        <p:spPr>
          <a:xfrm>
            <a:off x="10742624" y="4775212"/>
            <a:ext cx="329998" cy="334869"/>
          </a:xfrm>
          <a:custGeom>
            <a:avLst/>
            <a:gdLst/>
            <a:ahLst/>
            <a:cxnLst/>
            <a:rect l="l" t="t" r="r" b="b"/>
            <a:pathLst>
              <a:path w="329998" h="334869" extrusionOk="0">
                <a:moveTo>
                  <a:pt x="0" y="0"/>
                </a:moveTo>
                <a:lnTo>
                  <a:pt x="329997" y="0"/>
                </a:lnTo>
                <a:lnTo>
                  <a:pt x="329997" y="334868"/>
                </a:lnTo>
                <a:lnTo>
                  <a:pt x="0" y="334868"/>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4" name="Google Shape;174;p6"/>
          <p:cNvSpPr/>
          <p:nvPr/>
        </p:nvSpPr>
        <p:spPr>
          <a:xfrm>
            <a:off x="6606172" y="5867352"/>
            <a:ext cx="11529428" cy="3390948"/>
          </a:xfrm>
          <a:custGeom>
            <a:avLst/>
            <a:gdLst/>
            <a:ahLst/>
            <a:cxnLst/>
            <a:rect l="l" t="t" r="r" b="b"/>
            <a:pathLst>
              <a:path w="9759139" h="2870284" extrusionOk="0">
                <a:moveTo>
                  <a:pt x="9634679" y="2870284"/>
                </a:moveTo>
                <a:lnTo>
                  <a:pt x="124460" y="2870284"/>
                </a:lnTo>
                <a:cubicBezTo>
                  <a:pt x="55880" y="2870284"/>
                  <a:pt x="0" y="2814404"/>
                  <a:pt x="0" y="2745824"/>
                </a:cubicBezTo>
                <a:lnTo>
                  <a:pt x="0" y="124460"/>
                </a:lnTo>
                <a:cubicBezTo>
                  <a:pt x="0" y="55880"/>
                  <a:pt x="55880" y="0"/>
                  <a:pt x="124460" y="0"/>
                </a:cubicBezTo>
                <a:lnTo>
                  <a:pt x="9634679" y="0"/>
                </a:lnTo>
                <a:cubicBezTo>
                  <a:pt x="9703259" y="0"/>
                  <a:pt x="9759139" y="55880"/>
                  <a:pt x="9759139" y="124460"/>
                </a:cubicBezTo>
                <a:lnTo>
                  <a:pt x="9759139" y="2745824"/>
                </a:lnTo>
                <a:cubicBezTo>
                  <a:pt x="9759139" y="2814404"/>
                  <a:pt x="9703259" y="2870284"/>
                  <a:pt x="9634679" y="2870284"/>
                </a:cubicBezTo>
                <a:close/>
              </a:path>
            </a:pathLst>
          </a:custGeom>
          <a:solidFill>
            <a:srgbClr val="FF8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nvGrpSpPr>
          <p:cNvPr id="175" name="Google Shape;175;p6"/>
          <p:cNvGrpSpPr/>
          <p:nvPr/>
        </p:nvGrpSpPr>
        <p:grpSpPr>
          <a:xfrm>
            <a:off x="13175872" y="1028700"/>
            <a:ext cx="3740528" cy="7399465"/>
            <a:chOff x="0" y="0"/>
            <a:chExt cx="2620010" cy="5182870"/>
          </a:xfrm>
        </p:grpSpPr>
        <p:sp>
          <p:nvSpPr>
            <p:cNvPr id="176" name="Google Shape;176;p6"/>
            <p:cNvSpPr/>
            <p:nvPr/>
          </p:nvSpPr>
          <p:spPr>
            <a:xfrm>
              <a:off x="53340" y="25400"/>
              <a:ext cx="2513330" cy="5132070"/>
            </a:xfrm>
            <a:custGeom>
              <a:avLst/>
              <a:gdLst/>
              <a:ahLst/>
              <a:cxnLst/>
              <a:rect l="l" t="t" r="r" b="b"/>
              <a:pathLst>
                <a:path w="2513330" h="5132070" extrusionOk="0">
                  <a:moveTo>
                    <a:pt x="2159000" y="0"/>
                  </a:moveTo>
                  <a:lnTo>
                    <a:pt x="354330" y="0"/>
                  </a:lnTo>
                  <a:cubicBezTo>
                    <a:pt x="158750" y="0"/>
                    <a:pt x="0" y="158750"/>
                    <a:pt x="0" y="354330"/>
                  </a:cubicBezTo>
                  <a:lnTo>
                    <a:pt x="0" y="4777740"/>
                  </a:lnTo>
                  <a:cubicBezTo>
                    <a:pt x="0" y="4973320"/>
                    <a:pt x="158750" y="5132070"/>
                    <a:pt x="354330" y="5132070"/>
                  </a:cubicBezTo>
                  <a:lnTo>
                    <a:pt x="2159000" y="5132070"/>
                  </a:lnTo>
                  <a:cubicBezTo>
                    <a:pt x="2354580" y="5132070"/>
                    <a:pt x="2513330" y="4973320"/>
                    <a:pt x="2513330" y="4777740"/>
                  </a:cubicBezTo>
                  <a:lnTo>
                    <a:pt x="2513330" y="354330"/>
                  </a:lnTo>
                  <a:cubicBezTo>
                    <a:pt x="2513330" y="158750"/>
                    <a:pt x="2354580" y="0"/>
                    <a:pt x="2159000" y="0"/>
                  </a:cubicBezTo>
                  <a:close/>
                  <a:moveTo>
                    <a:pt x="1558290" y="162560"/>
                  </a:moveTo>
                  <a:cubicBezTo>
                    <a:pt x="1576070" y="162560"/>
                    <a:pt x="1590040" y="176530"/>
                    <a:pt x="1590040" y="194310"/>
                  </a:cubicBezTo>
                  <a:cubicBezTo>
                    <a:pt x="1590040" y="212090"/>
                    <a:pt x="1576070" y="226060"/>
                    <a:pt x="1558290" y="226060"/>
                  </a:cubicBezTo>
                  <a:cubicBezTo>
                    <a:pt x="1540510" y="226060"/>
                    <a:pt x="1526540" y="212090"/>
                    <a:pt x="1526540" y="194310"/>
                  </a:cubicBezTo>
                  <a:cubicBezTo>
                    <a:pt x="1526540" y="176530"/>
                    <a:pt x="1541780" y="162560"/>
                    <a:pt x="1558290" y="162560"/>
                  </a:cubicBezTo>
                  <a:close/>
                  <a:moveTo>
                    <a:pt x="1089660" y="172720"/>
                  </a:moveTo>
                  <a:lnTo>
                    <a:pt x="1394460" y="172720"/>
                  </a:lnTo>
                  <a:cubicBezTo>
                    <a:pt x="1405890" y="172720"/>
                    <a:pt x="1416050" y="181610"/>
                    <a:pt x="1416050" y="194310"/>
                  </a:cubicBezTo>
                  <a:cubicBezTo>
                    <a:pt x="1416050" y="207010"/>
                    <a:pt x="1405890" y="215900"/>
                    <a:pt x="1394460" y="215900"/>
                  </a:cubicBezTo>
                  <a:lnTo>
                    <a:pt x="1089660" y="215900"/>
                  </a:lnTo>
                  <a:cubicBezTo>
                    <a:pt x="1078230" y="215900"/>
                    <a:pt x="1068070" y="207010"/>
                    <a:pt x="1068070" y="194310"/>
                  </a:cubicBezTo>
                  <a:cubicBezTo>
                    <a:pt x="1068070" y="181610"/>
                    <a:pt x="1078230" y="172720"/>
                    <a:pt x="1089660" y="172720"/>
                  </a:cubicBezTo>
                  <a:close/>
                  <a:moveTo>
                    <a:pt x="2383790" y="4798060"/>
                  </a:moveTo>
                  <a:cubicBezTo>
                    <a:pt x="2383790" y="4913630"/>
                    <a:pt x="2289810" y="5007610"/>
                    <a:pt x="2174240" y="5007610"/>
                  </a:cubicBezTo>
                  <a:lnTo>
                    <a:pt x="341630" y="5007610"/>
                  </a:lnTo>
                  <a:cubicBezTo>
                    <a:pt x="226060" y="5007610"/>
                    <a:pt x="132080" y="4913630"/>
                    <a:pt x="132080" y="4798060"/>
                  </a:cubicBezTo>
                  <a:lnTo>
                    <a:pt x="132080" y="340360"/>
                  </a:lnTo>
                  <a:cubicBezTo>
                    <a:pt x="132080" y="224790"/>
                    <a:pt x="226060" y="130810"/>
                    <a:pt x="341630" y="130810"/>
                  </a:cubicBezTo>
                  <a:lnTo>
                    <a:pt x="614680" y="130810"/>
                  </a:lnTo>
                  <a:lnTo>
                    <a:pt x="614680" y="187960"/>
                  </a:lnTo>
                  <a:cubicBezTo>
                    <a:pt x="614680" y="252730"/>
                    <a:pt x="668020" y="306070"/>
                    <a:pt x="732790" y="306070"/>
                  </a:cubicBezTo>
                  <a:lnTo>
                    <a:pt x="1783080" y="306070"/>
                  </a:lnTo>
                  <a:cubicBezTo>
                    <a:pt x="1847850" y="306070"/>
                    <a:pt x="1901190" y="252730"/>
                    <a:pt x="1901190" y="187960"/>
                  </a:cubicBezTo>
                  <a:lnTo>
                    <a:pt x="1901190" y="130810"/>
                  </a:lnTo>
                  <a:lnTo>
                    <a:pt x="2172970" y="130810"/>
                  </a:lnTo>
                  <a:cubicBezTo>
                    <a:pt x="2288540" y="130810"/>
                    <a:pt x="2382520" y="224790"/>
                    <a:pt x="2382520" y="340360"/>
                  </a:cubicBezTo>
                  <a:lnTo>
                    <a:pt x="2382520" y="4798060"/>
                  </a:lnTo>
                  <a:close/>
                </a:path>
              </a:pathLst>
            </a:custGeom>
            <a:solidFill>
              <a:srgbClr val="0000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7" name="Google Shape;177;p6"/>
            <p:cNvSpPr/>
            <p:nvPr/>
          </p:nvSpPr>
          <p:spPr>
            <a:xfrm>
              <a:off x="185420" y="156210"/>
              <a:ext cx="2251710" cy="4876800"/>
            </a:xfrm>
            <a:custGeom>
              <a:avLst/>
              <a:gdLst/>
              <a:ahLst/>
              <a:cxnLst/>
              <a:rect l="l" t="t" r="r" b="b"/>
              <a:pathLst>
                <a:path w="2251710" h="4876800" extrusionOk="0">
                  <a:moveTo>
                    <a:pt x="2040890" y="0"/>
                  </a:moveTo>
                  <a:lnTo>
                    <a:pt x="1769110" y="0"/>
                  </a:lnTo>
                  <a:lnTo>
                    <a:pt x="1769110" y="57150"/>
                  </a:lnTo>
                  <a:cubicBezTo>
                    <a:pt x="1769110" y="121920"/>
                    <a:pt x="1715770" y="175260"/>
                    <a:pt x="1651000" y="175260"/>
                  </a:cubicBezTo>
                  <a:lnTo>
                    <a:pt x="601980" y="175260"/>
                  </a:lnTo>
                  <a:cubicBezTo>
                    <a:pt x="537210" y="175260"/>
                    <a:pt x="483870" y="121920"/>
                    <a:pt x="483870" y="57150"/>
                  </a:cubicBezTo>
                  <a:lnTo>
                    <a:pt x="483870" y="0"/>
                  </a:lnTo>
                  <a:lnTo>
                    <a:pt x="209550" y="0"/>
                  </a:lnTo>
                  <a:cubicBezTo>
                    <a:pt x="93980" y="0"/>
                    <a:pt x="0" y="93980"/>
                    <a:pt x="0" y="209550"/>
                  </a:cubicBezTo>
                  <a:lnTo>
                    <a:pt x="0" y="4667250"/>
                  </a:lnTo>
                  <a:cubicBezTo>
                    <a:pt x="0" y="4782820"/>
                    <a:pt x="93980" y="4876800"/>
                    <a:pt x="209550" y="4876800"/>
                  </a:cubicBezTo>
                  <a:lnTo>
                    <a:pt x="2040890" y="4876800"/>
                  </a:lnTo>
                  <a:cubicBezTo>
                    <a:pt x="2156460" y="4876800"/>
                    <a:pt x="2250440" y="4782820"/>
                    <a:pt x="2250440" y="4667250"/>
                  </a:cubicBezTo>
                  <a:lnTo>
                    <a:pt x="2250440" y="209550"/>
                  </a:lnTo>
                  <a:cubicBezTo>
                    <a:pt x="2251710" y="93980"/>
                    <a:pt x="2157730" y="0"/>
                    <a:pt x="2040890" y="0"/>
                  </a:cubicBezTo>
                  <a:close/>
                </a:path>
              </a:pathLst>
            </a:custGeom>
            <a:blipFill rotWithShape="1">
              <a:blip r:embed="rId4">
                <a:alphaModFix/>
              </a:blip>
              <a:stretch>
                <a:fillRect l="-137208" r="-87530"/>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8" name="Google Shape;178;p6"/>
            <p:cNvSpPr/>
            <p:nvPr/>
          </p:nvSpPr>
          <p:spPr>
            <a:xfrm>
              <a:off x="1121410" y="198120"/>
              <a:ext cx="347980" cy="43180"/>
            </a:xfrm>
            <a:custGeom>
              <a:avLst/>
              <a:gdLst/>
              <a:ahLst/>
              <a:cxnLst/>
              <a:rect l="l" t="t" r="r" b="b"/>
              <a:pathLst>
                <a:path w="347980" h="43180" extrusionOk="0">
                  <a:moveTo>
                    <a:pt x="326390" y="0"/>
                  </a:moveTo>
                  <a:lnTo>
                    <a:pt x="21590" y="0"/>
                  </a:lnTo>
                  <a:cubicBezTo>
                    <a:pt x="10160" y="0"/>
                    <a:pt x="0" y="8890"/>
                    <a:pt x="0" y="21590"/>
                  </a:cubicBezTo>
                  <a:cubicBezTo>
                    <a:pt x="0" y="34290"/>
                    <a:pt x="10160" y="43180"/>
                    <a:pt x="21590" y="43180"/>
                  </a:cubicBezTo>
                  <a:lnTo>
                    <a:pt x="326390" y="43180"/>
                  </a:lnTo>
                  <a:cubicBezTo>
                    <a:pt x="337820" y="43180"/>
                    <a:pt x="347980" y="34290"/>
                    <a:pt x="347980" y="21590"/>
                  </a:cubicBezTo>
                  <a:cubicBezTo>
                    <a:pt x="347980" y="8890"/>
                    <a:pt x="337820" y="0"/>
                    <a:pt x="326390" y="0"/>
                  </a:cubicBezTo>
                  <a:close/>
                </a:path>
              </a:pathLst>
            </a:custGeom>
            <a:solidFill>
              <a:srgbClr val="5555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79" name="Google Shape;179;p6"/>
            <p:cNvSpPr/>
            <p:nvPr/>
          </p:nvSpPr>
          <p:spPr>
            <a:xfrm>
              <a:off x="1578312" y="187909"/>
              <a:ext cx="66636" cy="63602"/>
            </a:xfrm>
            <a:custGeom>
              <a:avLst/>
              <a:gdLst/>
              <a:ahLst/>
              <a:cxnLst/>
              <a:rect l="l" t="t" r="r" b="b"/>
              <a:pathLst>
                <a:path w="66636" h="63602" extrusionOk="0">
                  <a:moveTo>
                    <a:pt x="33318" y="51"/>
                  </a:moveTo>
                  <a:cubicBezTo>
                    <a:pt x="21941" y="0"/>
                    <a:pt x="11406" y="6040"/>
                    <a:pt x="5703" y="15885"/>
                  </a:cubicBezTo>
                  <a:cubicBezTo>
                    <a:pt x="0" y="25729"/>
                    <a:pt x="0" y="37873"/>
                    <a:pt x="5703" y="47717"/>
                  </a:cubicBezTo>
                  <a:cubicBezTo>
                    <a:pt x="11406" y="57562"/>
                    <a:pt x="21941" y="63602"/>
                    <a:pt x="33318" y="63551"/>
                  </a:cubicBezTo>
                  <a:cubicBezTo>
                    <a:pt x="44695" y="63602"/>
                    <a:pt x="55230" y="57562"/>
                    <a:pt x="60933" y="47717"/>
                  </a:cubicBezTo>
                  <a:cubicBezTo>
                    <a:pt x="66636" y="37873"/>
                    <a:pt x="66636" y="25729"/>
                    <a:pt x="60933" y="15885"/>
                  </a:cubicBezTo>
                  <a:cubicBezTo>
                    <a:pt x="55230" y="6040"/>
                    <a:pt x="44695" y="0"/>
                    <a:pt x="33318" y="51"/>
                  </a:cubicBezTo>
                  <a:close/>
                </a:path>
              </a:pathLst>
            </a:custGeom>
            <a:solidFill>
              <a:srgbClr val="5555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0" name="Google Shape;180;p6"/>
            <p:cNvSpPr/>
            <p:nvPr/>
          </p:nvSpPr>
          <p:spPr>
            <a:xfrm>
              <a:off x="0" y="685800"/>
              <a:ext cx="27940" cy="213360"/>
            </a:xfrm>
            <a:custGeom>
              <a:avLst/>
              <a:gdLst/>
              <a:ahLst/>
              <a:cxnLst/>
              <a:rect l="l" t="t" r="r" b="b"/>
              <a:pathLst>
                <a:path w="27940" h="213360" extrusionOk="0">
                  <a:moveTo>
                    <a:pt x="0" y="26670"/>
                  </a:moveTo>
                  <a:lnTo>
                    <a:pt x="0" y="185420"/>
                  </a:lnTo>
                  <a:cubicBezTo>
                    <a:pt x="0" y="200660"/>
                    <a:pt x="12700" y="213360"/>
                    <a:pt x="27940" y="213360"/>
                  </a:cubicBezTo>
                  <a:lnTo>
                    <a:pt x="27940" y="0"/>
                  </a:lnTo>
                  <a:cubicBezTo>
                    <a:pt x="12700" y="0"/>
                    <a:pt x="0" y="11430"/>
                    <a:pt x="0" y="26670"/>
                  </a:cubicBezTo>
                  <a:close/>
                </a:path>
              </a:pathLst>
            </a:custGeom>
            <a:solidFill>
              <a:srgbClr val="2E2E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1" name="Google Shape;181;p6"/>
            <p:cNvSpPr/>
            <p:nvPr/>
          </p:nvSpPr>
          <p:spPr>
            <a:xfrm>
              <a:off x="0" y="1057910"/>
              <a:ext cx="27940" cy="384810"/>
            </a:xfrm>
            <a:custGeom>
              <a:avLst/>
              <a:gdLst/>
              <a:ahLst/>
              <a:cxnLst/>
              <a:rect l="l" t="t" r="r" b="b"/>
              <a:pathLst>
                <a:path w="27940" h="384810" extrusionOk="0">
                  <a:moveTo>
                    <a:pt x="0" y="26670"/>
                  </a:moveTo>
                  <a:lnTo>
                    <a:pt x="0" y="356870"/>
                  </a:lnTo>
                  <a:cubicBezTo>
                    <a:pt x="0" y="372110"/>
                    <a:pt x="12700" y="384810"/>
                    <a:pt x="27940" y="384810"/>
                  </a:cubicBezTo>
                  <a:lnTo>
                    <a:pt x="27940" y="0"/>
                  </a:lnTo>
                  <a:cubicBezTo>
                    <a:pt x="12700" y="0"/>
                    <a:pt x="0" y="11430"/>
                    <a:pt x="0" y="26670"/>
                  </a:cubicBezTo>
                  <a:close/>
                </a:path>
              </a:pathLst>
            </a:custGeom>
            <a:solidFill>
              <a:srgbClr val="2E2E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2" name="Google Shape;182;p6"/>
            <p:cNvSpPr/>
            <p:nvPr/>
          </p:nvSpPr>
          <p:spPr>
            <a:xfrm>
              <a:off x="0" y="1526540"/>
              <a:ext cx="27940" cy="386080"/>
            </a:xfrm>
            <a:custGeom>
              <a:avLst/>
              <a:gdLst/>
              <a:ahLst/>
              <a:cxnLst/>
              <a:rect l="l" t="t" r="r" b="b"/>
              <a:pathLst>
                <a:path w="27940" h="386080" extrusionOk="0">
                  <a:moveTo>
                    <a:pt x="0" y="27940"/>
                  </a:moveTo>
                  <a:lnTo>
                    <a:pt x="0" y="358140"/>
                  </a:lnTo>
                  <a:cubicBezTo>
                    <a:pt x="0" y="373380"/>
                    <a:pt x="12700" y="386080"/>
                    <a:pt x="27940" y="386080"/>
                  </a:cubicBezTo>
                  <a:lnTo>
                    <a:pt x="27940" y="0"/>
                  </a:lnTo>
                  <a:cubicBezTo>
                    <a:pt x="12700" y="0"/>
                    <a:pt x="0" y="12700"/>
                    <a:pt x="0" y="27940"/>
                  </a:cubicBezTo>
                  <a:close/>
                </a:path>
              </a:pathLst>
            </a:custGeom>
            <a:solidFill>
              <a:srgbClr val="2E2E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3" name="Google Shape;183;p6"/>
            <p:cNvSpPr/>
            <p:nvPr/>
          </p:nvSpPr>
          <p:spPr>
            <a:xfrm>
              <a:off x="2592070" y="1184910"/>
              <a:ext cx="27940" cy="618490"/>
            </a:xfrm>
            <a:custGeom>
              <a:avLst/>
              <a:gdLst/>
              <a:ahLst/>
              <a:cxnLst/>
              <a:rect l="l" t="t" r="r" b="b"/>
              <a:pathLst>
                <a:path w="27940" h="618490" extrusionOk="0">
                  <a:moveTo>
                    <a:pt x="0" y="0"/>
                  </a:moveTo>
                  <a:lnTo>
                    <a:pt x="0" y="618490"/>
                  </a:lnTo>
                  <a:cubicBezTo>
                    <a:pt x="15240" y="618490"/>
                    <a:pt x="27940" y="605790"/>
                    <a:pt x="27940" y="590550"/>
                  </a:cubicBezTo>
                  <a:lnTo>
                    <a:pt x="27940" y="27940"/>
                  </a:lnTo>
                  <a:cubicBezTo>
                    <a:pt x="27940" y="12700"/>
                    <a:pt x="15240" y="0"/>
                    <a:pt x="0" y="0"/>
                  </a:cubicBezTo>
                  <a:close/>
                </a:path>
              </a:pathLst>
            </a:custGeom>
            <a:solidFill>
              <a:srgbClr val="2E2E2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4" name="Google Shape;184;p6"/>
            <p:cNvSpPr/>
            <p:nvPr/>
          </p:nvSpPr>
          <p:spPr>
            <a:xfrm>
              <a:off x="27940" y="0"/>
              <a:ext cx="2564130" cy="5182870"/>
            </a:xfrm>
            <a:custGeom>
              <a:avLst/>
              <a:gdLst/>
              <a:ahLst/>
              <a:cxnLst/>
              <a:rect l="l" t="t" r="r" b="b"/>
              <a:pathLst>
                <a:path w="2564130" h="5182870" extrusionOk="0">
                  <a:moveTo>
                    <a:pt x="2564130" y="1184910"/>
                  </a:moveTo>
                  <a:lnTo>
                    <a:pt x="2564130" y="379730"/>
                  </a:lnTo>
                  <a:cubicBezTo>
                    <a:pt x="2564130" y="353060"/>
                    <a:pt x="2561590" y="327660"/>
                    <a:pt x="2556510" y="303530"/>
                  </a:cubicBezTo>
                  <a:cubicBezTo>
                    <a:pt x="2553970" y="290830"/>
                    <a:pt x="2551430" y="279400"/>
                    <a:pt x="2547620" y="266700"/>
                  </a:cubicBezTo>
                  <a:cubicBezTo>
                    <a:pt x="2542540" y="248920"/>
                    <a:pt x="2534920" y="231140"/>
                    <a:pt x="2527300" y="214630"/>
                  </a:cubicBezTo>
                  <a:cubicBezTo>
                    <a:pt x="2522220" y="203200"/>
                    <a:pt x="2515870" y="193040"/>
                    <a:pt x="2509520" y="182880"/>
                  </a:cubicBezTo>
                  <a:cubicBezTo>
                    <a:pt x="2503170" y="172720"/>
                    <a:pt x="2496820" y="162560"/>
                    <a:pt x="2489200" y="152400"/>
                  </a:cubicBezTo>
                  <a:cubicBezTo>
                    <a:pt x="2477770" y="137160"/>
                    <a:pt x="2466340" y="124460"/>
                    <a:pt x="2453640" y="110490"/>
                  </a:cubicBezTo>
                  <a:cubicBezTo>
                    <a:pt x="2444750" y="101600"/>
                    <a:pt x="2435860" y="93980"/>
                    <a:pt x="2426970" y="86360"/>
                  </a:cubicBezTo>
                  <a:cubicBezTo>
                    <a:pt x="2360930" y="31750"/>
                    <a:pt x="2277110" y="0"/>
                    <a:pt x="2185670" y="0"/>
                  </a:cubicBezTo>
                  <a:lnTo>
                    <a:pt x="379730" y="0"/>
                  </a:lnTo>
                  <a:cubicBezTo>
                    <a:pt x="288290" y="0"/>
                    <a:pt x="203200" y="33020"/>
                    <a:pt x="138430" y="86360"/>
                  </a:cubicBezTo>
                  <a:cubicBezTo>
                    <a:pt x="129540" y="93980"/>
                    <a:pt x="120650" y="102870"/>
                    <a:pt x="111760" y="110490"/>
                  </a:cubicBezTo>
                  <a:cubicBezTo>
                    <a:pt x="99060" y="123190"/>
                    <a:pt x="86360" y="137160"/>
                    <a:pt x="76200" y="152400"/>
                  </a:cubicBezTo>
                  <a:cubicBezTo>
                    <a:pt x="68580" y="162560"/>
                    <a:pt x="62230" y="172720"/>
                    <a:pt x="55880" y="182880"/>
                  </a:cubicBezTo>
                  <a:cubicBezTo>
                    <a:pt x="49530" y="193040"/>
                    <a:pt x="43180" y="204470"/>
                    <a:pt x="38100" y="214630"/>
                  </a:cubicBezTo>
                  <a:cubicBezTo>
                    <a:pt x="29210" y="232410"/>
                    <a:pt x="22860" y="248920"/>
                    <a:pt x="16510" y="266700"/>
                  </a:cubicBezTo>
                  <a:cubicBezTo>
                    <a:pt x="12700" y="279400"/>
                    <a:pt x="10160" y="290830"/>
                    <a:pt x="7620" y="303530"/>
                  </a:cubicBezTo>
                  <a:cubicBezTo>
                    <a:pt x="2540" y="327660"/>
                    <a:pt x="0" y="354330"/>
                    <a:pt x="0" y="379730"/>
                  </a:cubicBezTo>
                  <a:lnTo>
                    <a:pt x="0" y="4803140"/>
                  </a:lnTo>
                  <a:cubicBezTo>
                    <a:pt x="0" y="5012690"/>
                    <a:pt x="170180" y="5182870"/>
                    <a:pt x="379730" y="5182870"/>
                  </a:cubicBezTo>
                  <a:lnTo>
                    <a:pt x="2184400" y="5182870"/>
                  </a:lnTo>
                  <a:cubicBezTo>
                    <a:pt x="2393950" y="5182870"/>
                    <a:pt x="2564130" y="5012690"/>
                    <a:pt x="2564130" y="4803140"/>
                  </a:cubicBezTo>
                  <a:lnTo>
                    <a:pt x="2564130" y="1184910"/>
                  </a:lnTo>
                  <a:close/>
                  <a:moveTo>
                    <a:pt x="2538730" y="1184910"/>
                  </a:moveTo>
                  <a:lnTo>
                    <a:pt x="2538730" y="4804410"/>
                  </a:lnTo>
                  <a:cubicBezTo>
                    <a:pt x="2538730" y="4999990"/>
                    <a:pt x="2379980" y="5158740"/>
                    <a:pt x="2184400" y="5158740"/>
                  </a:cubicBezTo>
                  <a:lnTo>
                    <a:pt x="379730" y="5158740"/>
                  </a:lnTo>
                  <a:cubicBezTo>
                    <a:pt x="184150" y="5158740"/>
                    <a:pt x="25400" y="4999990"/>
                    <a:pt x="25400" y="4804410"/>
                  </a:cubicBezTo>
                  <a:lnTo>
                    <a:pt x="25400" y="381000"/>
                  </a:lnTo>
                  <a:cubicBezTo>
                    <a:pt x="25400" y="184150"/>
                    <a:pt x="184150" y="25400"/>
                    <a:pt x="379730" y="25400"/>
                  </a:cubicBezTo>
                  <a:lnTo>
                    <a:pt x="2184400" y="25400"/>
                  </a:lnTo>
                  <a:cubicBezTo>
                    <a:pt x="2379980" y="25400"/>
                    <a:pt x="2538730" y="184150"/>
                    <a:pt x="2538730" y="379730"/>
                  </a:cubicBezTo>
                  <a:lnTo>
                    <a:pt x="2538730" y="1184910"/>
                  </a:lnTo>
                  <a:close/>
                </a:path>
              </a:pathLst>
            </a:custGeom>
            <a:solidFill>
              <a:srgbClr val="555555"/>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grpSp>
      <p:sp>
        <p:nvSpPr>
          <p:cNvPr id="185" name="Google Shape;185;p6"/>
          <p:cNvSpPr/>
          <p:nvPr/>
        </p:nvSpPr>
        <p:spPr>
          <a:xfrm>
            <a:off x="7079385" y="6368538"/>
            <a:ext cx="1030574" cy="1035193"/>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6" name="Google Shape;186;p6"/>
          <p:cNvSpPr/>
          <p:nvPr/>
        </p:nvSpPr>
        <p:spPr>
          <a:xfrm>
            <a:off x="7079385" y="7721921"/>
            <a:ext cx="1030574" cy="1035193"/>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FFFFFF"/>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7" name="Google Shape;187;p6"/>
          <p:cNvSpPr/>
          <p:nvPr/>
        </p:nvSpPr>
        <p:spPr>
          <a:xfrm>
            <a:off x="6911823" y="0"/>
            <a:ext cx="1142756" cy="1331601"/>
          </a:xfrm>
          <a:custGeom>
            <a:avLst/>
            <a:gdLst/>
            <a:ahLst/>
            <a:cxnLst/>
            <a:rect l="l" t="t" r="r" b="b"/>
            <a:pathLst>
              <a:path w="1142756" h="1331601" extrusionOk="0">
                <a:moveTo>
                  <a:pt x="0" y="0"/>
                </a:moveTo>
                <a:lnTo>
                  <a:pt x="1142756" y="0"/>
                </a:lnTo>
                <a:lnTo>
                  <a:pt x="1142756" y="1331601"/>
                </a:lnTo>
                <a:lnTo>
                  <a:pt x="0" y="1331601"/>
                </a:lnTo>
                <a:lnTo>
                  <a:pt x="0" y="0"/>
                </a:lnTo>
                <a:close/>
              </a:path>
            </a:pathLst>
          </a:custGeom>
          <a:blipFill rotWithShape="1">
            <a:blip r:embed="rId5">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8" name="Google Shape;188;p6"/>
          <p:cNvSpPr/>
          <p:nvPr/>
        </p:nvSpPr>
        <p:spPr>
          <a:xfrm rot="-2700000">
            <a:off x="16951238" y="-716810"/>
            <a:ext cx="2057400" cy="2057400"/>
          </a:xfrm>
          <a:custGeom>
            <a:avLst/>
            <a:gdLst/>
            <a:ahLst/>
            <a:cxnLst/>
            <a:rect l="l" t="t" r="r" b="b"/>
            <a:pathLst>
              <a:path w="2057400" h="2057400" extrusionOk="0">
                <a:moveTo>
                  <a:pt x="0" y="0"/>
                </a:moveTo>
                <a:lnTo>
                  <a:pt x="2057400" y="0"/>
                </a:lnTo>
                <a:lnTo>
                  <a:pt x="2057400" y="2057400"/>
                </a:lnTo>
                <a:lnTo>
                  <a:pt x="0" y="2057400"/>
                </a:lnTo>
                <a:lnTo>
                  <a:pt x="0" y="0"/>
                </a:lnTo>
                <a:close/>
              </a:path>
            </a:pathLst>
          </a:custGeom>
          <a:blipFill rotWithShape="1">
            <a:blip r:embed="rId6">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89" name="Google Shape;189;p6"/>
          <p:cNvSpPr/>
          <p:nvPr/>
        </p:nvSpPr>
        <p:spPr>
          <a:xfrm>
            <a:off x="7342170" y="6576835"/>
            <a:ext cx="505002" cy="618600"/>
          </a:xfrm>
          <a:custGeom>
            <a:avLst/>
            <a:gdLst/>
            <a:ahLst/>
            <a:cxnLst/>
            <a:rect l="l" t="t" r="r" b="b"/>
            <a:pathLst>
              <a:path w="505002" h="618600" extrusionOk="0">
                <a:moveTo>
                  <a:pt x="0" y="0"/>
                </a:moveTo>
                <a:lnTo>
                  <a:pt x="505003" y="0"/>
                </a:lnTo>
                <a:lnTo>
                  <a:pt x="505003" y="618599"/>
                </a:lnTo>
                <a:lnTo>
                  <a:pt x="0" y="618599"/>
                </a:lnTo>
                <a:lnTo>
                  <a:pt x="0" y="0"/>
                </a:lnTo>
                <a:close/>
              </a:path>
            </a:pathLst>
          </a:custGeom>
          <a:blipFill rotWithShape="1">
            <a:blip r:embed="rId7">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0" name="Google Shape;190;p6"/>
          <p:cNvSpPr/>
          <p:nvPr/>
        </p:nvSpPr>
        <p:spPr>
          <a:xfrm>
            <a:off x="7264941" y="8035300"/>
            <a:ext cx="613005" cy="445822"/>
          </a:xfrm>
          <a:custGeom>
            <a:avLst/>
            <a:gdLst/>
            <a:ahLst/>
            <a:cxnLst/>
            <a:rect l="l" t="t" r="r" b="b"/>
            <a:pathLst>
              <a:path w="613005" h="445822" extrusionOk="0">
                <a:moveTo>
                  <a:pt x="0" y="0"/>
                </a:moveTo>
                <a:lnTo>
                  <a:pt x="613005" y="0"/>
                </a:lnTo>
                <a:lnTo>
                  <a:pt x="613005" y="445822"/>
                </a:lnTo>
                <a:lnTo>
                  <a:pt x="0" y="445822"/>
                </a:lnTo>
                <a:lnTo>
                  <a:pt x="0" y="0"/>
                </a:lnTo>
                <a:close/>
              </a:path>
            </a:pathLst>
          </a:custGeom>
          <a:blipFill rotWithShape="1">
            <a:blip r:embed="rId8">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191" name="Google Shape;191;p6"/>
          <p:cNvSpPr txBox="1"/>
          <p:nvPr/>
        </p:nvSpPr>
        <p:spPr>
          <a:xfrm>
            <a:off x="8413256" y="4776530"/>
            <a:ext cx="2329367" cy="650050"/>
          </a:xfrm>
          <a:prstGeom prst="rect">
            <a:avLst/>
          </a:prstGeom>
          <a:noFill/>
          <a:ln>
            <a:noFill/>
          </a:ln>
        </p:spPr>
        <p:txBody>
          <a:bodyPr spcFirstLastPara="1" wrap="square" lIns="0" tIns="0" rIns="0" bIns="0" anchor="t" anchorCtr="0">
            <a:spAutoFit/>
          </a:bodyPr>
          <a:lstStyle/>
          <a:p>
            <a:pPr marL="0" marR="0" lvl="0" indent="0" algn="l" rtl="0">
              <a:lnSpc>
                <a:spcPct val="124000"/>
              </a:lnSpc>
              <a:spcBef>
                <a:spcPts val="0"/>
              </a:spcBef>
              <a:spcAft>
                <a:spcPts val="0"/>
              </a:spcAft>
              <a:buNone/>
            </a:pPr>
            <a:r>
              <a:rPr lang="en-US" sz="2100" b="1">
                <a:solidFill>
                  <a:srgbClr val="FF8A00"/>
                </a:solidFill>
                <a:latin typeface="Montserrat"/>
                <a:ea typeface="Montserrat"/>
                <a:cs typeface="Montserrat"/>
                <a:sym typeface="Montserrat"/>
              </a:rPr>
              <a:t>To Enroll your child</a:t>
            </a:r>
            <a:endParaRPr/>
          </a:p>
        </p:txBody>
      </p:sp>
      <p:sp>
        <p:nvSpPr>
          <p:cNvPr id="192" name="Google Shape;192;p6"/>
          <p:cNvSpPr txBox="1"/>
          <p:nvPr/>
        </p:nvSpPr>
        <p:spPr>
          <a:xfrm>
            <a:off x="380552" y="-38100"/>
            <a:ext cx="4698902" cy="128240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4200">
                <a:solidFill>
                  <a:srgbClr val="FFFFFF"/>
                </a:solidFill>
                <a:latin typeface="Montserrat SemiBold"/>
                <a:ea typeface="Montserrat SemiBold"/>
                <a:cs typeface="Montserrat SemiBold"/>
                <a:sym typeface="Montserrat SemiBold"/>
              </a:rPr>
              <a:t>Our Learning Philosophy</a:t>
            </a:r>
            <a:endParaRPr/>
          </a:p>
        </p:txBody>
      </p:sp>
      <p:sp>
        <p:nvSpPr>
          <p:cNvPr id="193" name="Google Shape;193;p6"/>
          <p:cNvSpPr txBox="1"/>
          <p:nvPr/>
        </p:nvSpPr>
        <p:spPr>
          <a:xfrm>
            <a:off x="304800" y="2076926"/>
            <a:ext cx="6156729" cy="6647974"/>
          </a:xfrm>
          <a:prstGeom prst="rect">
            <a:avLst/>
          </a:prstGeom>
          <a:noFill/>
          <a:ln>
            <a:noFill/>
          </a:ln>
        </p:spPr>
        <p:txBody>
          <a:bodyPr spcFirstLastPara="1" wrap="square" lIns="0" tIns="0" rIns="0" bIns="0" anchor="t" anchorCtr="0">
            <a:spAutoFit/>
          </a:bodyPr>
          <a:lstStyle/>
          <a:p>
            <a:pPr marL="0" marR="0" lvl="0" indent="-152400" algn="l" rtl="0">
              <a:spcBef>
                <a:spcPts val="0"/>
              </a:spcBef>
              <a:spcAft>
                <a:spcPts val="0"/>
              </a:spcAft>
              <a:buClr>
                <a:schemeClr val="lt1"/>
              </a:buClr>
              <a:buSzPts val="2400"/>
              <a:buFont typeface="Arial"/>
              <a:buChar char="•"/>
            </a:pPr>
            <a:r>
              <a:rPr lang="en-US" sz="2400" b="0" i="0">
                <a:solidFill>
                  <a:schemeClr val="lt1"/>
                </a:solidFill>
                <a:latin typeface="Lato"/>
                <a:ea typeface="Lato"/>
                <a:cs typeface="Lato"/>
                <a:sym typeface="Lato"/>
              </a:rPr>
              <a:t>Core curriculum drawn from classical Christian liberal arts &amp; sciences tradition which emphasizes reading, writing, speaking and reasoning skills at every level- with minimal specialization</a:t>
            </a:r>
            <a:endParaRPr/>
          </a:p>
          <a:p>
            <a:pPr marL="0" marR="0" lvl="0" indent="0" algn="l" rtl="0">
              <a:spcBef>
                <a:spcPts val="0"/>
              </a:spcBef>
              <a:spcAft>
                <a:spcPts val="0"/>
              </a:spcAft>
              <a:buClr>
                <a:schemeClr val="dk1"/>
              </a:buClr>
              <a:buSzPts val="2400"/>
              <a:buFont typeface="Arial"/>
              <a:buNone/>
            </a:pPr>
            <a:endParaRPr sz="2400" b="0" i="0">
              <a:solidFill>
                <a:schemeClr val="lt1"/>
              </a:solidFill>
              <a:latin typeface="Lato"/>
              <a:ea typeface="Lato"/>
              <a:cs typeface="Lato"/>
              <a:sym typeface="Lato"/>
            </a:endParaRPr>
          </a:p>
          <a:p>
            <a:pPr marL="0" marR="0" lvl="0" indent="-152400" algn="l" rtl="0">
              <a:spcBef>
                <a:spcPts val="0"/>
              </a:spcBef>
              <a:spcAft>
                <a:spcPts val="0"/>
              </a:spcAft>
              <a:buClr>
                <a:schemeClr val="lt1"/>
              </a:buClr>
              <a:buSzPts val="2400"/>
              <a:buFont typeface="Arial"/>
              <a:buChar char="•"/>
            </a:pPr>
            <a:r>
              <a:rPr lang="en-US" sz="2400" b="0" i="0">
                <a:solidFill>
                  <a:schemeClr val="lt1"/>
                </a:solidFill>
                <a:latin typeface="Lato"/>
                <a:ea typeface="Lato"/>
                <a:cs typeface="Lato"/>
                <a:sym typeface="Lato"/>
              </a:rPr>
              <a:t>Comprehensive, challenging, college preparatory academic program providing coursework necessary for acceptance into competitive colleges and universities</a:t>
            </a:r>
            <a:endParaRPr/>
          </a:p>
          <a:p>
            <a:pPr marL="0" marR="0" lvl="0" indent="0" algn="l" rtl="0">
              <a:spcBef>
                <a:spcPts val="0"/>
              </a:spcBef>
              <a:spcAft>
                <a:spcPts val="0"/>
              </a:spcAft>
              <a:buClr>
                <a:schemeClr val="dk1"/>
              </a:buClr>
              <a:buSzPts val="2400"/>
              <a:buFont typeface="Arial"/>
              <a:buNone/>
            </a:pPr>
            <a:endParaRPr sz="2400" b="0" i="0">
              <a:solidFill>
                <a:schemeClr val="lt1"/>
              </a:solidFill>
              <a:latin typeface="Lato"/>
              <a:ea typeface="Lato"/>
              <a:cs typeface="Lato"/>
              <a:sym typeface="Lato"/>
            </a:endParaRPr>
          </a:p>
          <a:p>
            <a:pPr marL="0" marR="0" lvl="0" indent="-152400" algn="l" rtl="0">
              <a:spcBef>
                <a:spcPts val="0"/>
              </a:spcBef>
              <a:spcAft>
                <a:spcPts val="0"/>
              </a:spcAft>
              <a:buClr>
                <a:schemeClr val="lt1"/>
              </a:buClr>
              <a:buSzPts val="2400"/>
              <a:buFont typeface="Arial"/>
              <a:buChar char="•"/>
            </a:pPr>
            <a:r>
              <a:rPr lang="en-US" sz="2400" b="0" i="0">
                <a:solidFill>
                  <a:schemeClr val="lt1"/>
                </a:solidFill>
                <a:latin typeface="Lato"/>
                <a:ea typeface="Lato"/>
                <a:cs typeface="Lato"/>
                <a:sym typeface="Lato"/>
              </a:rPr>
              <a:t>Balanced Curriculum – rigorous and engaging, utilizing best instructional practices (age- appropriate, multi-modal and brain-researched strategies)</a:t>
            </a:r>
            <a:endParaRPr/>
          </a:p>
          <a:p>
            <a:pPr marL="0" marR="0" lvl="0" indent="0" algn="l" rtl="0">
              <a:spcBef>
                <a:spcPts val="0"/>
              </a:spcBef>
              <a:spcAft>
                <a:spcPts val="0"/>
              </a:spcAft>
              <a:buClr>
                <a:schemeClr val="dk1"/>
              </a:buClr>
              <a:buSzPts val="2400"/>
              <a:buFont typeface="Arial"/>
              <a:buNone/>
            </a:pPr>
            <a:endParaRPr sz="2400" b="0" i="0">
              <a:solidFill>
                <a:schemeClr val="lt1"/>
              </a:solidFill>
              <a:latin typeface="Lato"/>
              <a:ea typeface="Lato"/>
              <a:cs typeface="Lato"/>
              <a:sym typeface="Lato"/>
            </a:endParaRPr>
          </a:p>
          <a:p>
            <a:pPr marL="0" marR="0" lvl="0" indent="-152400" algn="l" rtl="0">
              <a:spcBef>
                <a:spcPts val="0"/>
              </a:spcBef>
              <a:spcAft>
                <a:spcPts val="0"/>
              </a:spcAft>
              <a:buClr>
                <a:schemeClr val="lt1"/>
              </a:buClr>
              <a:buSzPts val="2400"/>
              <a:buFont typeface="Arial"/>
              <a:buChar char="•"/>
            </a:pPr>
            <a:r>
              <a:rPr lang="en-US" sz="2400" b="0" i="0">
                <a:solidFill>
                  <a:schemeClr val="lt1"/>
                </a:solidFill>
                <a:latin typeface="Lato"/>
                <a:ea typeface="Lato"/>
                <a:cs typeface="Lato"/>
                <a:sym typeface="Lato"/>
              </a:rPr>
              <a:t>Class sizes small enough to provide individualized attention</a:t>
            </a:r>
            <a:endParaRPr sz="2400">
              <a:solidFill>
                <a:schemeClr val="lt1"/>
              </a:solidFill>
              <a:latin typeface="Montserrat"/>
              <a:ea typeface="Montserrat"/>
              <a:cs typeface="Montserrat"/>
              <a:sym typeface="Montserrat"/>
            </a:endParaRPr>
          </a:p>
        </p:txBody>
      </p:sp>
      <p:sp>
        <p:nvSpPr>
          <p:cNvPr id="194" name="Google Shape;194;p6"/>
          <p:cNvSpPr txBox="1"/>
          <p:nvPr/>
        </p:nvSpPr>
        <p:spPr>
          <a:xfrm>
            <a:off x="8413255" y="2069691"/>
            <a:ext cx="3660749" cy="2205732"/>
          </a:xfrm>
          <a:prstGeom prst="rect">
            <a:avLst/>
          </a:prstGeom>
          <a:noFill/>
          <a:ln>
            <a:noFill/>
          </a:ln>
        </p:spPr>
        <p:txBody>
          <a:bodyPr spcFirstLastPara="1" wrap="square" lIns="0" tIns="0" rIns="0" bIns="0" anchor="t" anchorCtr="0">
            <a:spAutoFit/>
          </a:bodyPr>
          <a:lstStyle/>
          <a:p>
            <a:pPr marL="0" marR="0" lvl="0" indent="0" algn="l" rtl="0">
              <a:lnSpc>
                <a:spcPct val="120000"/>
              </a:lnSpc>
              <a:spcBef>
                <a:spcPts val="0"/>
              </a:spcBef>
              <a:spcAft>
                <a:spcPts val="0"/>
              </a:spcAft>
              <a:buNone/>
            </a:pPr>
            <a:r>
              <a:rPr lang="en-US" sz="3600" b="1">
                <a:solidFill>
                  <a:srgbClr val="50260E"/>
                </a:solidFill>
                <a:latin typeface="Montserrat"/>
                <a:ea typeface="Montserrat"/>
                <a:cs typeface="Montserrat"/>
                <a:sym typeface="Montserrat"/>
              </a:rPr>
              <a:t>A Great Future, starts with an Almasi Heights Foundation</a:t>
            </a:r>
            <a:endParaRPr/>
          </a:p>
        </p:txBody>
      </p:sp>
      <p:sp>
        <p:nvSpPr>
          <p:cNvPr id="195" name="Google Shape;195;p6"/>
          <p:cNvSpPr txBox="1"/>
          <p:nvPr/>
        </p:nvSpPr>
        <p:spPr>
          <a:xfrm>
            <a:off x="8327109" y="6498546"/>
            <a:ext cx="4474491" cy="423926"/>
          </a:xfrm>
          <a:prstGeom prst="rect">
            <a:avLst/>
          </a:prstGeom>
          <a:noFill/>
          <a:ln>
            <a:noFill/>
          </a:ln>
        </p:spPr>
        <p:txBody>
          <a:bodyPr spcFirstLastPara="1" wrap="square" lIns="0" tIns="0" rIns="0" bIns="0" anchor="t" anchorCtr="0">
            <a:spAutoFit/>
          </a:bodyPr>
          <a:lstStyle/>
          <a:p>
            <a:pPr marL="0" marR="0" lvl="0" indent="0" algn="l" rtl="0">
              <a:lnSpc>
                <a:spcPct val="124008"/>
              </a:lnSpc>
              <a:spcBef>
                <a:spcPts val="0"/>
              </a:spcBef>
              <a:spcAft>
                <a:spcPts val="0"/>
              </a:spcAft>
              <a:buNone/>
            </a:pPr>
            <a:r>
              <a:rPr lang="en-US" sz="2799" b="1">
                <a:solidFill>
                  <a:srgbClr val="FFFFFF"/>
                </a:solidFill>
                <a:latin typeface="Montserrat"/>
                <a:ea typeface="Montserrat"/>
                <a:cs typeface="Montserrat"/>
                <a:sym typeface="Montserrat"/>
              </a:rPr>
              <a:t>Admissions</a:t>
            </a:r>
            <a:endParaRPr/>
          </a:p>
        </p:txBody>
      </p:sp>
      <p:sp>
        <p:nvSpPr>
          <p:cNvPr id="196" name="Google Shape;196;p6"/>
          <p:cNvSpPr txBox="1"/>
          <p:nvPr/>
        </p:nvSpPr>
        <p:spPr>
          <a:xfrm>
            <a:off x="8327109" y="7813287"/>
            <a:ext cx="4474491" cy="466566"/>
          </a:xfrm>
          <a:prstGeom prst="rect">
            <a:avLst/>
          </a:prstGeom>
          <a:noFill/>
          <a:ln>
            <a:noFill/>
          </a:ln>
        </p:spPr>
        <p:txBody>
          <a:bodyPr spcFirstLastPara="1" wrap="square" lIns="0" tIns="0" rIns="0" bIns="0" anchor="t" anchorCtr="0">
            <a:spAutoFit/>
          </a:bodyPr>
          <a:lstStyle/>
          <a:p>
            <a:pPr marL="0" marR="0" lvl="0" indent="0" algn="l" rtl="0">
              <a:lnSpc>
                <a:spcPct val="124000"/>
              </a:lnSpc>
              <a:spcBef>
                <a:spcPts val="0"/>
              </a:spcBef>
              <a:spcAft>
                <a:spcPts val="0"/>
              </a:spcAft>
              <a:buNone/>
            </a:pPr>
            <a:r>
              <a:rPr lang="en-US" sz="3000" b="1">
                <a:solidFill>
                  <a:srgbClr val="FFFFFF"/>
                </a:solidFill>
                <a:latin typeface="Montserrat"/>
                <a:ea typeface="Montserrat"/>
                <a:cs typeface="Montserrat"/>
                <a:sym typeface="Montserrat"/>
              </a:rPr>
              <a:t>Call Us</a:t>
            </a:r>
            <a:endParaRPr/>
          </a:p>
        </p:txBody>
      </p:sp>
      <p:sp>
        <p:nvSpPr>
          <p:cNvPr id="197" name="Google Shape;197;p6"/>
          <p:cNvSpPr txBox="1"/>
          <p:nvPr/>
        </p:nvSpPr>
        <p:spPr>
          <a:xfrm>
            <a:off x="8149730" y="7073825"/>
            <a:ext cx="4474491" cy="355675"/>
          </a:xfrm>
          <a:prstGeom prst="rect">
            <a:avLst/>
          </a:prstGeom>
          <a:noFill/>
          <a:ln>
            <a:noFill/>
          </a:ln>
        </p:spPr>
        <p:txBody>
          <a:bodyPr spcFirstLastPara="1" wrap="square" lIns="0" tIns="0" rIns="0" bIns="0" anchor="t" anchorCtr="0">
            <a:spAutoFit/>
          </a:bodyPr>
          <a:lstStyle/>
          <a:p>
            <a:pPr marL="0" marR="0" lvl="0" indent="0" algn="l" rtl="0">
              <a:lnSpc>
                <a:spcPct val="122500"/>
              </a:lnSpc>
              <a:spcBef>
                <a:spcPts val="0"/>
              </a:spcBef>
              <a:spcAft>
                <a:spcPts val="0"/>
              </a:spcAft>
              <a:buNone/>
            </a:pPr>
            <a:r>
              <a:rPr lang="en-US" sz="2400" i="0">
                <a:solidFill>
                  <a:schemeClr val="lt1"/>
                </a:solidFill>
                <a:latin typeface="Roboto"/>
                <a:ea typeface="Roboto"/>
                <a:cs typeface="Roboto"/>
                <a:sym typeface="Roboto"/>
              </a:rPr>
              <a:t>admissions@almasiheights.com</a:t>
            </a:r>
            <a:endParaRPr sz="2100">
              <a:solidFill>
                <a:schemeClr val="lt1"/>
              </a:solidFill>
              <a:latin typeface="Montserrat"/>
              <a:ea typeface="Montserrat"/>
              <a:cs typeface="Montserrat"/>
              <a:sym typeface="Montserrat"/>
            </a:endParaRPr>
          </a:p>
        </p:txBody>
      </p:sp>
      <p:sp>
        <p:nvSpPr>
          <p:cNvPr id="198" name="Google Shape;198;p6"/>
          <p:cNvSpPr txBox="1"/>
          <p:nvPr/>
        </p:nvSpPr>
        <p:spPr>
          <a:xfrm>
            <a:off x="8317707" y="8299987"/>
            <a:ext cx="4474491" cy="356235"/>
          </a:xfrm>
          <a:prstGeom prst="rect">
            <a:avLst/>
          </a:prstGeom>
          <a:noFill/>
          <a:ln>
            <a:noFill/>
          </a:ln>
        </p:spPr>
        <p:txBody>
          <a:bodyPr spcFirstLastPara="1" wrap="square" lIns="0" tIns="0" rIns="0" bIns="0" anchor="t" anchorCtr="0">
            <a:spAutoFit/>
          </a:bodyPr>
          <a:lstStyle/>
          <a:p>
            <a:pPr marL="0" marR="0" lvl="0" indent="0" algn="l" rtl="0">
              <a:lnSpc>
                <a:spcPct val="140000"/>
              </a:lnSpc>
              <a:spcBef>
                <a:spcPts val="0"/>
              </a:spcBef>
              <a:spcAft>
                <a:spcPts val="0"/>
              </a:spcAft>
              <a:buNone/>
            </a:pPr>
            <a:r>
              <a:rPr lang="en-US" sz="2100">
                <a:solidFill>
                  <a:srgbClr val="FFFFFF"/>
                </a:solidFill>
                <a:latin typeface="Montserrat"/>
                <a:ea typeface="Montserrat"/>
                <a:cs typeface="Montserrat"/>
                <a:sym typeface="Montserrat"/>
              </a:rPr>
              <a:t>01 05 05 4141</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7"/>
          <p:cNvSpPr/>
          <p:nvPr/>
        </p:nvSpPr>
        <p:spPr>
          <a:xfrm>
            <a:off x="6758572" y="6196084"/>
            <a:ext cx="11529428" cy="3026328"/>
          </a:xfrm>
          <a:custGeom>
            <a:avLst/>
            <a:gdLst/>
            <a:ahLst/>
            <a:cxnLst/>
            <a:rect l="l" t="t" r="r" b="b"/>
            <a:pathLst>
              <a:path w="9759139" h="2561649" extrusionOk="0">
                <a:moveTo>
                  <a:pt x="9634679" y="2561649"/>
                </a:moveTo>
                <a:lnTo>
                  <a:pt x="124460" y="2561649"/>
                </a:lnTo>
                <a:cubicBezTo>
                  <a:pt x="55880" y="2561649"/>
                  <a:pt x="0" y="2505769"/>
                  <a:pt x="0" y="2437189"/>
                </a:cubicBezTo>
                <a:lnTo>
                  <a:pt x="0" y="124460"/>
                </a:lnTo>
                <a:cubicBezTo>
                  <a:pt x="0" y="55880"/>
                  <a:pt x="55880" y="0"/>
                  <a:pt x="124460" y="0"/>
                </a:cubicBezTo>
                <a:lnTo>
                  <a:pt x="9634679" y="0"/>
                </a:lnTo>
                <a:cubicBezTo>
                  <a:pt x="9703259" y="0"/>
                  <a:pt x="9759139" y="55880"/>
                  <a:pt x="9759139" y="124460"/>
                </a:cubicBezTo>
                <a:lnTo>
                  <a:pt x="9759139" y="2437189"/>
                </a:lnTo>
                <a:cubicBezTo>
                  <a:pt x="9759139" y="2505769"/>
                  <a:pt x="9703259" y="2561649"/>
                  <a:pt x="9634679" y="2561649"/>
                </a:cubicBezTo>
                <a:close/>
              </a:path>
            </a:pathLst>
          </a:custGeom>
          <a:solidFill>
            <a:srgbClr val="FF8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4" name="Google Shape;204;p7"/>
          <p:cNvSpPr/>
          <p:nvPr/>
        </p:nvSpPr>
        <p:spPr>
          <a:xfrm>
            <a:off x="0" y="27257"/>
            <a:ext cx="8398541" cy="10259743"/>
          </a:xfrm>
          <a:prstGeom prst="rect">
            <a:avLst/>
          </a:prstGeom>
          <a:solidFill>
            <a:srgbClr val="5026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cxnSp>
        <p:nvCxnSpPr>
          <p:cNvPr id="205" name="Google Shape;205;p7"/>
          <p:cNvCxnSpPr/>
          <p:nvPr/>
        </p:nvCxnSpPr>
        <p:spPr>
          <a:xfrm rot="20428">
            <a:off x="10484965" y="3347222"/>
            <a:ext cx="1140943" cy="0"/>
          </a:xfrm>
          <a:prstGeom prst="straightConnector1">
            <a:avLst/>
          </a:prstGeom>
          <a:noFill/>
          <a:ln w="47625" cap="rnd" cmpd="sng">
            <a:solidFill>
              <a:srgbClr val="FF8A00"/>
            </a:solidFill>
            <a:prstDash val="solid"/>
            <a:round/>
            <a:headEnd type="none" w="sm" len="sm"/>
            <a:tailEnd type="none" w="sm" len="sm"/>
          </a:ln>
        </p:spPr>
      </p:cxnSp>
      <p:cxnSp>
        <p:nvCxnSpPr>
          <p:cNvPr id="206" name="Google Shape;206;p7"/>
          <p:cNvCxnSpPr/>
          <p:nvPr/>
        </p:nvCxnSpPr>
        <p:spPr>
          <a:xfrm rot="-10351">
            <a:off x="10485173" y="8593684"/>
            <a:ext cx="2462445" cy="0"/>
          </a:xfrm>
          <a:prstGeom prst="straightConnector1">
            <a:avLst/>
          </a:prstGeom>
          <a:noFill/>
          <a:ln w="228600" cap="rnd" cmpd="sng">
            <a:solidFill>
              <a:srgbClr val="50260E"/>
            </a:solidFill>
            <a:prstDash val="solid"/>
            <a:round/>
            <a:headEnd type="none" w="sm" len="sm"/>
            <a:tailEnd type="none" w="sm" len="sm"/>
          </a:ln>
        </p:spPr>
      </p:cxnSp>
      <p:cxnSp>
        <p:nvCxnSpPr>
          <p:cNvPr id="207" name="Google Shape;207;p7"/>
          <p:cNvCxnSpPr/>
          <p:nvPr/>
        </p:nvCxnSpPr>
        <p:spPr>
          <a:xfrm rot="-615">
            <a:off x="12584340" y="8599410"/>
            <a:ext cx="4580878" cy="0"/>
          </a:xfrm>
          <a:prstGeom prst="straightConnector1">
            <a:avLst/>
          </a:prstGeom>
          <a:noFill/>
          <a:ln w="228600" cap="rnd" cmpd="sng">
            <a:solidFill>
              <a:srgbClr val="FFFFFF"/>
            </a:solidFill>
            <a:prstDash val="solid"/>
            <a:round/>
            <a:headEnd type="none" w="sm" len="sm"/>
            <a:tailEnd type="none" w="sm" len="sm"/>
          </a:ln>
        </p:spPr>
      </p:cxnSp>
      <p:sp>
        <p:nvSpPr>
          <p:cNvPr id="208" name="Google Shape;208;p7"/>
          <p:cNvSpPr/>
          <p:nvPr/>
        </p:nvSpPr>
        <p:spPr>
          <a:xfrm>
            <a:off x="12188647" y="8269038"/>
            <a:ext cx="757268" cy="760662"/>
          </a:xfrm>
          <a:custGeom>
            <a:avLst/>
            <a:gdLst/>
            <a:ahLst/>
            <a:cxnLst/>
            <a:rect l="l" t="t" r="r" b="b"/>
            <a:pathLst>
              <a:path w="6321665" h="6350000" extrusionOk="0">
                <a:moveTo>
                  <a:pt x="3160833" y="0"/>
                </a:moveTo>
                <a:lnTo>
                  <a:pt x="3160833" y="0"/>
                </a:lnTo>
                <a:cubicBezTo>
                  <a:pt x="4908795" y="7817"/>
                  <a:pt x="6321666" y="1427021"/>
                  <a:pt x="6321666" y="3175000"/>
                </a:cubicBezTo>
                <a:cubicBezTo>
                  <a:pt x="6321666" y="4922979"/>
                  <a:pt x="4908795" y="6342183"/>
                  <a:pt x="3160833" y="6350000"/>
                </a:cubicBezTo>
                <a:cubicBezTo>
                  <a:pt x="1412871" y="6342183"/>
                  <a:pt x="0" y="4922979"/>
                  <a:pt x="0" y="3175000"/>
                </a:cubicBezTo>
                <a:cubicBezTo>
                  <a:pt x="0" y="1427021"/>
                  <a:pt x="1412871" y="7817"/>
                  <a:pt x="3160833" y="0"/>
                </a:cubicBezTo>
                <a:close/>
              </a:path>
            </a:pathLst>
          </a:custGeom>
          <a:solidFill>
            <a:srgbClr val="5026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09" name="Google Shape;209;p7"/>
          <p:cNvSpPr txBox="1"/>
          <p:nvPr/>
        </p:nvSpPr>
        <p:spPr>
          <a:xfrm>
            <a:off x="1905000" y="1562100"/>
            <a:ext cx="6553200" cy="486095"/>
          </a:xfrm>
          <a:prstGeom prst="rect">
            <a:avLst/>
          </a:prstGeom>
          <a:noFill/>
          <a:ln>
            <a:noFill/>
          </a:ln>
        </p:spPr>
        <p:txBody>
          <a:bodyPr spcFirstLastPara="1" wrap="square" lIns="0" tIns="0" rIns="0" bIns="0" anchor="t" anchorCtr="0">
            <a:spAutoFit/>
          </a:bodyPr>
          <a:lstStyle/>
          <a:p>
            <a:pPr marL="0" marR="0" lvl="0" indent="0" algn="l" rtl="0">
              <a:lnSpc>
                <a:spcPct val="124000"/>
              </a:lnSpc>
              <a:spcBef>
                <a:spcPts val="0"/>
              </a:spcBef>
              <a:spcAft>
                <a:spcPts val="0"/>
              </a:spcAft>
              <a:buNone/>
            </a:pPr>
            <a:r>
              <a:rPr lang="en-US" sz="3200">
                <a:solidFill>
                  <a:srgbClr val="FFFFFF"/>
                </a:solidFill>
                <a:latin typeface="Montserrat SemiBold"/>
                <a:ea typeface="Montserrat SemiBold"/>
                <a:cs typeface="Montserrat SemiBold"/>
                <a:sym typeface="Montserrat SemiBold"/>
              </a:rPr>
              <a:t>Spiritual/Character Formation</a:t>
            </a:r>
            <a:endParaRPr/>
          </a:p>
        </p:txBody>
      </p:sp>
      <p:sp>
        <p:nvSpPr>
          <p:cNvPr id="210" name="Google Shape;210;p7"/>
          <p:cNvSpPr txBox="1"/>
          <p:nvPr/>
        </p:nvSpPr>
        <p:spPr>
          <a:xfrm>
            <a:off x="10484834" y="3663540"/>
            <a:ext cx="7345966" cy="2147126"/>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2400">
                <a:solidFill>
                  <a:srgbClr val="50260E"/>
                </a:solidFill>
                <a:latin typeface="Montserrat"/>
                <a:ea typeface="Montserrat"/>
                <a:cs typeface="Montserrat"/>
                <a:sym typeface="Montserrat"/>
              </a:rPr>
              <a:t>How to Apply.  - Please send a request to </a:t>
            </a:r>
            <a:r>
              <a:rPr lang="en-US" sz="2400" u="sng">
                <a:solidFill>
                  <a:srgbClr val="50260E"/>
                </a:solidFill>
                <a:latin typeface="Montserrat"/>
                <a:ea typeface="Montserrat"/>
                <a:cs typeface="Montserrat"/>
                <a:sym typeface="Montserrat"/>
                <a:hlinkClick r:id="rId3">
                  <a:extLst>
                    <a:ext uri="{A12FA001-AC4F-418D-AE19-62706E023703}">
                      <ahyp:hlinkClr xmlns:ahyp="http://schemas.microsoft.com/office/drawing/2018/hyperlinkcolor" val="tx"/>
                    </a:ext>
                  </a:extLst>
                </a:hlinkClick>
              </a:rPr>
              <a:t>admissions@almasiheights.com</a:t>
            </a:r>
            <a:r>
              <a:rPr lang="en-US" sz="2400">
                <a:solidFill>
                  <a:srgbClr val="50260E"/>
                </a:solidFill>
                <a:latin typeface="Montserrat"/>
                <a:ea typeface="Montserrat"/>
                <a:cs typeface="Montserrat"/>
                <a:sym typeface="Montserrat"/>
              </a:rPr>
              <a:t> </a:t>
            </a:r>
            <a:endParaRPr/>
          </a:p>
          <a:p>
            <a:pPr marL="0" marR="0" lvl="0" indent="0" algn="l" rtl="0">
              <a:lnSpc>
                <a:spcPct val="139958"/>
              </a:lnSpc>
              <a:spcBef>
                <a:spcPts val="0"/>
              </a:spcBef>
              <a:spcAft>
                <a:spcPts val="0"/>
              </a:spcAft>
              <a:buNone/>
            </a:pPr>
            <a:endParaRPr sz="2400">
              <a:solidFill>
                <a:srgbClr val="50260E"/>
              </a:solidFill>
              <a:latin typeface="Montserrat"/>
              <a:ea typeface="Montserrat"/>
              <a:cs typeface="Montserrat"/>
              <a:sym typeface="Montserrat"/>
            </a:endParaRPr>
          </a:p>
          <a:p>
            <a:pPr marL="0" marR="0" lvl="0" indent="0" algn="l" rtl="0">
              <a:lnSpc>
                <a:spcPct val="139958"/>
              </a:lnSpc>
              <a:spcBef>
                <a:spcPts val="0"/>
              </a:spcBef>
              <a:spcAft>
                <a:spcPts val="0"/>
              </a:spcAft>
              <a:buNone/>
            </a:pPr>
            <a:endParaRPr sz="2400">
              <a:solidFill>
                <a:srgbClr val="50260E"/>
              </a:solidFill>
              <a:latin typeface="Montserrat"/>
              <a:ea typeface="Montserrat"/>
              <a:cs typeface="Montserrat"/>
              <a:sym typeface="Montserrat"/>
            </a:endParaRPr>
          </a:p>
          <a:p>
            <a:pPr marL="0" marR="0" lvl="0" indent="0" algn="l" rtl="0">
              <a:lnSpc>
                <a:spcPct val="139958"/>
              </a:lnSpc>
              <a:spcBef>
                <a:spcPts val="0"/>
              </a:spcBef>
              <a:spcAft>
                <a:spcPts val="0"/>
              </a:spcAft>
              <a:buNone/>
            </a:pPr>
            <a:r>
              <a:rPr lang="en-US" sz="2400" b="1" u="sng">
                <a:solidFill>
                  <a:srgbClr val="50260E"/>
                </a:solidFill>
                <a:latin typeface="Montserrat"/>
                <a:ea typeface="Montserrat"/>
                <a:cs typeface="Montserrat"/>
                <a:sym typeface="Montserrat"/>
              </a:rPr>
              <a:t>Admissions on going for PreK-Grade 5 only</a:t>
            </a:r>
            <a:endParaRPr/>
          </a:p>
        </p:txBody>
      </p:sp>
      <p:sp>
        <p:nvSpPr>
          <p:cNvPr id="211" name="Google Shape;211;p7"/>
          <p:cNvSpPr txBox="1"/>
          <p:nvPr/>
        </p:nvSpPr>
        <p:spPr>
          <a:xfrm>
            <a:off x="9144000" y="6286500"/>
            <a:ext cx="8458200" cy="1275093"/>
          </a:xfrm>
          <a:prstGeom prst="rect">
            <a:avLst/>
          </a:prstGeom>
          <a:noFill/>
          <a:ln>
            <a:noFill/>
          </a:ln>
        </p:spPr>
        <p:txBody>
          <a:bodyPr spcFirstLastPara="1" wrap="square" lIns="0" tIns="0" rIns="0" bIns="0" anchor="t" anchorCtr="0">
            <a:spAutoFit/>
          </a:bodyPr>
          <a:lstStyle/>
          <a:p>
            <a:pPr marL="0" marR="0" lvl="0" indent="0" algn="l" rtl="0">
              <a:lnSpc>
                <a:spcPct val="139958"/>
              </a:lnSpc>
              <a:spcBef>
                <a:spcPts val="0"/>
              </a:spcBef>
              <a:spcAft>
                <a:spcPts val="0"/>
              </a:spcAft>
              <a:buNone/>
            </a:pPr>
            <a:r>
              <a:rPr lang="en-US" sz="2400">
                <a:solidFill>
                  <a:srgbClr val="FFFFFF"/>
                </a:solidFill>
                <a:latin typeface="Montserrat"/>
                <a:ea typeface="Montserrat"/>
                <a:cs typeface="Montserrat"/>
                <a:sym typeface="Montserrat"/>
              </a:rPr>
              <a:t>Local Scholarships: For deserving local students, who are not able to otherwise access an Almasi Heights Education.  Reach out, lets talk about a payment plan.</a:t>
            </a:r>
            <a:endParaRPr/>
          </a:p>
        </p:txBody>
      </p:sp>
      <p:sp>
        <p:nvSpPr>
          <p:cNvPr id="212" name="Google Shape;212;p7"/>
          <p:cNvSpPr txBox="1"/>
          <p:nvPr/>
        </p:nvSpPr>
        <p:spPr>
          <a:xfrm>
            <a:off x="1905000" y="2740956"/>
            <a:ext cx="6822448" cy="5416868"/>
          </a:xfrm>
          <a:prstGeom prst="rect">
            <a:avLst/>
          </a:prstGeom>
          <a:noFill/>
          <a:ln>
            <a:noFill/>
          </a:ln>
        </p:spPr>
        <p:txBody>
          <a:bodyPr spcFirstLastPara="1" wrap="square" lIns="0" tIns="0" rIns="0" bIns="0" anchor="t" anchorCtr="0">
            <a:spAutoFit/>
          </a:bodyPr>
          <a:lstStyle/>
          <a:p>
            <a:pPr marL="0" marR="0" lvl="0" indent="-139700" algn="l" rtl="0">
              <a:spcBef>
                <a:spcPts val="0"/>
              </a:spcBef>
              <a:spcAft>
                <a:spcPts val="0"/>
              </a:spcAft>
              <a:buClr>
                <a:schemeClr val="lt1"/>
              </a:buClr>
              <a:buSzPts val="2200"/>
              <a:buFont typeface="Arial"/>
              <a:buChar char="•"/>
            </a:pPr>
            <a:r>
              <a:rPr lang="en-US" sz="2200" b="0" i="0">
                <a:solidFill>
                  <a:schemeClr val="lt1"/>
                </a:solidFill>
                <a:latin typeface="Lato"/>
                <a:ea typeface="Lato"/>
                <a:cs typeface="Lato"/>
                <a:sym typeface="Lato"/>
              </a:rPr>
              <a:t>Provide a safe and nurturing, grace-filled, Christian environment</a:t>
            </a:r>
            <a:endParaRPr/>
          </a:p>
          <a:p>
            <a:pPr marL="0" marR="0" lvl="0" indent="0" algn="l" rtl="0">
              <a:spcBef>
                <a:spcPts val="0"/>
              </a:spcBef>
              <a:spcAft>
                <a:spcPts val="0"/>
              </a:spcAft>
              <a:buClr>
                <a:schemeClr val="dk1"/>
              </a:buClr>
              <a:buSzPts val="2200"/>
              <a:buFont typeface="Arial"/>
              <a:buNone/>
            </a:pPr>
            <a:endParaRPr sz="2200" b="0" i="0">
              <a:solidFill>
                <a:schemeClr val="lt1"/>
              </a:solidFill>
              <a:latin typeface="Lato"/>
              <a:ea typeface="Lato"/>
              <a:cs typeface="Lato"/>
              <a:sym typeface="Lato"/>
            </a:endParaRPr>
          </a:p>
          <a:p>
            <a:pPr marL="0" marR="0" lvl="0" indent="-139700" algn="l" rtl="0">
              <a:spcBef>
                <a:spcPts val="0"/>
              </a:spcBef>
              <a:spcAft>
                <a:spcPts val="0"/>
              </a:spcAft>
              <a:buClr>
                <a:schemeClr val="lt1"/>
              </a:buClr>
              <a:buSzPts val="2200"/>
              <a:buFont typeface="Arial"/>
              <a:buChar char="•"/>
            </a:pPr>
            <a:r>
              <a:rPr lang="en-US" sz="2200" b="0" i="0">
                <a:solidFill>
                  <a:schemeClr val="lt1"/>
                </a:solidFill>
                <a:latin typeface="Lato"/>
                <a:ea typeface="Lato"/>
                <a:cs typeface="Lato"/>
                <a:sym typeface="Lato"/>
              </a:rPr>
              <a:t>Provide an atmosphere of mutual respect</a:t>
            </a:r>
            <a:endParaRPr/>
          </a:p>
          <a:p>
            <a:pPr marL="0" marR="0" lvl="0" indent="0" algn="l" rtl="0">
              <a:spcBef>
                <a:spcPts val="0"/>
              </a:spcBef>
              <a:spcAft>
                <a:spcPts val="0"/>
              </a:spcAft>
              <a:buClr>
                <a:schemeClr val="dk1"/>
              </a:buClr>
              <a:buSzPts val="2200"/>
              <a:buFont typeface="Arial"/>
              <a:buNone/>
            </a:pPr>
            <a:endParaRPr sz="2200" b="0" i="0">
              <a:solidFill>
                <a:schemeClr val="lt1"/>
              </a:solidFill>
              <a:latin typeface="Lato"/>
              <a:ea typeface="Lato"/>
              <a:cs typeface="Lato"/>
              <a:sym typeface="Lato"/>
            </a:endParaRPr>
          </a:p>
          <a:p>
            <a:pPr marL="0" marR="0" lvl="0" indent="-139700" algn="l" rtl="0">
              <a:spcBef>
                <a:spcPts val="0"/>
              </a:spcBef>
              <a:spcAft>
                <a:spcPts val="0"/>
              </a:spcAft>
              <a:buClr>
                <a:schemeClr val="lt1"/>
              </a:buClr>
              <a:buSzPts val="2200"/>
              <a:buFont typeface="Arial"/>
              <a:buChar char="•"/>
            </a:pPr>
            <a:r>
              <a:rPr lang="en-US" sz="2200" b="0" i="0">
                <a:solidFill>
                  <a:schemeClr val="lt1"/>
                </a:solidFill>
                <a:latin typeface="Lato"/>
                <a:ea typeface="Lato"/>
                <a:cs typeface="Lato"/>
                <a:sym typeface="Lato"/>
              </a:rPr>
              <a:t>Encourage the development of authentic spiritual disciplines/maturity through Bible curriculum and community service</a:t>
            </a:r>
            <a:endParaRPr/>
          </a:p>
          <a:p>
            <a:pPr marL="0" marR="0" lvl="0" indent="0" algn="l" rtl="0">
              <a:spcBef>
                <a:spcPts val="0"/>
              </a:spcBef>
              <a:spcAft>
                <a:spcPts val="0"/>
              </a:spcAft>
              <a:buClr>
                <a:schemeClr val="dk1"/>
              </a:buClr>
              <a:buSzPts val="2200"/>
              <a:buFont typeface="Arial"/>
              <a:buNone/>
            </a:pPr>
            <a:endParaRPr sz="2200" b="0" i="0">
              <a:solidFill>
                <a:schemeClr val="lt1"/>
              </a:solidFill>
              <a:latin typeface="Lato"/>
              <a:ea typeface="Lato"/>
              <a:cs typeface="Lato"/>
              <a:sym typeface="Lato"/>
            </a:endParaRPr>
          </a:p>
          <a:p>
            <a:pPr marL="0" marR="0" lvl="0" indent="-139700" algn="l" rtl="0">
              <a:spcBef>
                <a:spcPts val="0"/>
              </a:spcBef>
              <a:spcAft>
                <a:spcPts val="0"/>
              </a:spcAft>
              <a:buClr>
                <a:schemeClr val="lt1"/>
              </a:buClr>
              <a:buSzPts val="2200"/>
              <a:buFont typeface="Arial"/>
              <a:buChar char="•"/>
            </a:pPr>
            <a:r>
              <a:rPr lang="en-US" sz="2200" b="0" i="0">
                <a:solidFill>
                  <a:schemeClr val="lt1"/>
                </a:solidFill>
                <a:latin typeface="Lato"/>
                <a:ea typeface="Lato"/>
                <a:cs typeface="Lato"/>
                <a:sym typeface="Lato"/>
              </a:rPr>
              <a:t>Train the whole student to think, act, and serve with Christ-like character</a:t>
            </a:r>
            <a:endParaRPr/>
          </a:p>
          <a:p>
            <a:pPr marL="0" marR="0" lvl="0" indent="0" algn="l" rtl="0">
              <a:spcBef>
                <a:spcPts val="0"/>
              </a:spcBef>
              <a:spcAft>
                <a:spcPts val="0"/>
              </a:spcAft>
              <a:buClr>
                <a:schemeClr val="dk1"/>
              </a:buClr>
              <a:buSzPts val="2200"/>
              <a:buFont typeface="Arial"/>
              <a:buNone/>
            </a:pPr>
            <a:endParaRPr sz="2200">
              <a:solidFill>
                <a:schemeClr val="lt1"/>
              </a:solidFill>
              <a:latin typeface="Lato"/>
              <a:ea typeface="Lato"/>
              <a:cs typeface="Lato"/>
              <a:sym typeface="Lato"/>
            </a:endParaRPr>
          </a:p>
          <a:p>
            <a:pPr marL="0" marR="0" lvl="0" indent="-139700" algn="l" rtl="0">
              <a:spcBef>
                <a:spcPts val="0"/>
              </a:spcBef>
              <a:spcAft>
                <a:spcPts val="0"/>
              </a:spcAft>
              <a:buClr>
                <a:schemeClr val="lt1"/>
              </a:buClr>
              <a:buSzPts val="2200"/>
              <a:buFont typeface="Arial"/>
              <a:buChar char="•"/>
            </a:pPr>
            <a:r>
              <a:rPr lang="en-US" sz="2200" b="0" i="0">
                <a:solidFill>
                  <a:schemeClr val="lt1"/>
                </a:solidFill>
                <a:latin typeface="Lato"/>
                <a:ea typeface="Lato"/>
                <a:cs typeface="Lato"/>
                <a:sym typeface="Lato"/>
              </a:rPr>
              <a:t>Administer discipline in grace and love</a:t>
            </a:r>
            <a:endParaRPr/>
          </a:p>
          <a:p>
            <a:pPr marL="0" marR="0" lvl="0" indent="0" algn="l" rtl="0">
              <a:spcBef>
                <a:spcPts val="0"/>
              </a:spcBef>
              <a:spcAft>
                <a:spcPts val="0"/>
              </a:spcAft>
              <a:buClr>
                <a:schemeClr val="dk1"/>
              </a:buClr>
              <a:buSzPts val="2200"/>
              <a:buFont typeface="Arial"/>
              <a:buNone/>
            </a:pPr>
            <a:endParaRPr sz="2200" b="0" i="0">
              <a:solidFill>
                <a:schemeClr val="lt1"/>
              </a:solidFill>
              <a:latin typeface="Lato"/>
              <a:ea typeface="Lato"/>
              <a:cs typeface="Lato"/>
              <a:sym typeface="Lato"/>
            </a:endParaRPr>
          </a:p>
          <a:p>
            <a:pPr marL="0" marR="0" lvl="0" indent="-139700" algn="l" rtl="0">
              <a:spcBef>
                <a:spcPts val="0"/>
              </a:spcBef>
              <a:spcAft>
                <a:spcPts val="0"/>
              </a:spcAft>
              <a:buClr>
                <a:schemeClr val="lt1"/>
              </a:buClr>
              <a:buSzPts val="2200"/>
              <a:buFont typeface="Arial"/>
              <a:buChar char="•"/>
            </a:pPr>
            <a:r>
              <a:rPr lang="en-US" sz="2200" b="0" i="0">
                <a:solidFill>
                  <a:schemeClr val="lt1"/>
                </a:solidFill>
                <a:latin typeface="Lato"/>
                <a:ea typeface="Lato"/>
                <a:cs typeface="Lato"/>
                <a:sym typeface="Lato"/>
              </a:rPr>
              <a:t>Motivate students to serve their community, nation, world</a:t>
            </a:r>
            <a:endParaRPr/>
          </a:p>
        </p:txBody>
      </p:sp>
      <p:sp>
        <p:nvSpPr>
          <p:cNvPr id="213" name="Google Shape;213;p7"/>
          <p:cNvSpPr txBox="1"/>
          <p:nvPr/>
        </p:nvSpPr>
        <p:spPr>
          <a:xfrm>
            <a:off x="10485134" y="8113129"/>
            <a:ext cx="1701815" cy="322707"/>
          </a:xfrm>
          <a:prstGeom prst="rect">
            <a:avLst/>
          </a:prstGeom>
          <a:noFill/>
          <a:ln>
            <a:noFill/>
          </a:ln>
        </p:spPr>
        <p:txBody>
          <a:bodyPr spcFirstLastPara="1" wrap="square" lIns="0" tIns="0" rIns="0" bIns="0" anchor="t" anchorCtr="0">
            <a:spAutoFit/>
          </a:bodyPr>
          <a:lstStyle/>
          <a:p>
            <a:pPr marL="0" marR="0" lvl="0" indent="0" algn="l" rtl="0">
              <a:lnSpc>
                <a:spcPct val="124000"/>
              </a:lnSpc>
              <a:spcBef>
                <a:spcPts val="0"/>
              </a:spcBef>
              <a:spcAft>
                <a:spcPts val="0"/>
              </a:spcAft>
              <a:buNone/>
            </a:pPr>
            <a:r>
              <a:rPr lang="en-US" sz="2100">
                <a:solidFill>
                  <a:srgbClr val="FFFFFF"/>
                </a:solidFill>
                <a:latin typeface="Montserrat"/>
                <a:ea typeface="Montserrat"/>
                <a:cs typeface="Montserrat"/>
                <a:sym typeface="Montserrat"/>
              </a:rPr>
              <a:t>Scholarships</a:t>
            </a:r>
            <a:endParaRPr/>
          </a:p>
        </p:txBody>
      </p:sp>
      <p:sp>
        <p:nvSpPr>
          <p:cNvPr id="214" name="Google Shape;214;p7"/>
          <p:cNvSpPr txBox="1"/>
          <p:nvPr/>
        </p:nvSpPr>
        <p:spPr>
          <a:xfrm>
            <a:off x="12115929" y="8479731"/>
            <a:ext cx="936782" cy="322707"/>
          </a:xfrm>
          <a:prstGeom prst="rect">
            <a:avLst/>
          </a:prstGeom>
          <a:noFill/>
          <a:ln>
            <a:noFill/>
          </a:ln>
        </p:spPr>
        <p:txBody>
          <a:bodyPr spcFirstLastPara="1" wrap="square" lIns="0" tIns="0" rIns="0" bIns="0" anchor="t" anchorCtr="0">
            <a:spAutoFit/>
          </a:bodyPr>
          <a:lstStyle/>
          <a:p>
            <a:pPr marL="0" marR="0" lvl="0" indent="0" algn="ctr" rtl="0">
              <a:lnSpc>
                <a:spcPct val="124000"/>
              </a:lnSpc>
              <a:spcBef>
                <a:spcPts val="0"/>
              </a:spcBef>
              <a:spcAft>
                <a:spcPts val="0"/>
              </a:spcAft>
              <a:buNone/>
            </a:pPr>
            <a:r>
              <a:rPr lang="en-US" sz="2100">
                <a:solidFill>
                  <a:srgbClr val="FFFFFF"/>
                </a:solidFill>
                <a:latin typeface="Montserrat"/>
                <a:ea typeface="Montserrat"/>
                <a:cs typeface="Montserrat"/>
                <a:sym typeface="Montserrat"/>
              </a:rPr>
              <a:t>10%</a:t>
            </a:r>
            <a:endParaRPr/>
          </a:p>
        </p:txBody>
      </p:sp>
      <p:sp>
        <p:nvSpPr>
          <p:cNvPr id="215" name="Google Shape;215;p7"/>
          <p:cNvSpPr txBox="1"/>
          <p:nvPr/>
        </p:nvSpPr>
        <p:spPr>
          <a:xfrm>
            <a:off x="14645379" y="8113129"/>
            <a:ext cx="2519840" cy="316625"/>
          </a:xfrm>
          <a:prstGeom prst="rect">
            <a:avLst/>
          </a:prstGeom>
          <a:noFill/>
          <a:ln>
            <a:noFill/>
          </a:ln>
        </p:spPr>
        <p:txBody>
          <a:bodyPr spcFirstLastPara="1" wrap="square" lIns="0" tIns="0" rIns="0" bIns="0" anchor="t" anchorCtr="0">
            <a:spAutoFit/>
          </a:bodyPr>
          <a:lstStyle/>
          <a:p>
            <a:pPr marL="0" marR="0" lvl="0" indent="0" algn="r" rtl="0">
              <a:lnSpc>
                <a:spcPct val="124000"/>
              </a:lnSpc>
              <a:spcBef>
                <a:spcPts val="0"/>
              </a:spcBef>
              <a:spcAft>
                <a:spcPts val="0"/>
              </a:spcAft>
              <a:buNone/>
            </a:pPr>
            <a:r>
              <a:rPr lang="en-US" sz="2100">
                <a:solidFill>
                  <a:srgbClr val="FFFFFF"/>
                </a:solidFill>
                <a:latin typeface="Montserrat"/>
                <a:ea typeface="Montserrat"/>
                <a:cs typeface="Montserrat"/>
                <a:sym typeface="Montserrat"/>
              </a:rPr>
              <a:t>Self Funded :</a:t>
            </a:r>
            <a:endParaRPr/>
          </a:p>
        </p:txBody>
      </p:sp>
      <p:sp>
        <p:nvSpPr>
          <p:cNvPr id="216" name="Google Shape;216;p7"/>
          <p:cNvSpPr/>
          <p:nvPr/>
        </p:nvSpPr>
        <p:spPr>
          <a:xfrm>
            <a:off x="8156069" y="1199488"/>
            <a:ext cx="1142756" cy="1331601"/>
          </a:xfrm>
          <a:custGeom>
            <a:avLst/>
            <a:gdLst/>
            <a:ahLst/>
            <a:cxnLst/>
            <a:rect l="l" t="t" r="r" b="b"/>
            <a:pathLst>
              <a:path w="1142756" h="1331601" extrusionOk="0">
                <a:moveTo>
                  <a:pt x="0" y="0"/>
                </a:moveTo>
                <a:lnTo>
                  <a:pt x="1142756" y="0"/>
                </a:lnTo>
                <a:lnTo>
                  <a:pt x="1142756" y="1331601"/>
                </a:lnTo>
                <a:lnTo>
                  <a:pt x="0" y="1331601"/>
                </a:lnTo>
                <a:lnTo>
                  <a:pt x="0" y="0"/>
                </a:lnTo>
                <a:close/>
              </a:path>
            </a:pathLst>
          </a:custGeom>
          <a:blipFill rotWithShape="1">
            <a:blip r:embed="rId4">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17" name="Google Shape;217;p7"/>
          <p:cNvSpPr/>
          <p:nvPr/>
        </p:nvSpPr>
        <p:spPr>
          <a:xfrm>
            <a:off x="-616184" y="3018879"/>
            <a:ext cx="2261066" cy="2484506"/>
          </a:xfrm>
          <a:custGeom>
            <a:avLst/>
            <a:gdLst/>
            <a:ahLst/>
            <a:cxnLst/>
            <a:rect l="l" t="t" r="r" b="b"/>
            <a:pathLst>
              <a:path w="1913890" h="2103021" extrusionOk="0">
                <a:moveTo>
                  <a:pt x="1789430" y="2103021"/>
                </a:moveTo>
                <a:lnTo>
                  <a:pt x="124460" y="2103021"/>
                </a:lnTo>
                <a:cubicBezTo>
                  <a:pt x="55880" y="2103021"/>
                  <a:pt x="0" y="2047141"/>
                  <a:pt x="0" y="1978561"/>
                </a:cubicBezTo>
                <a:lnTo>
                  <a:pt x="0" y="124460"/>
                </a:lnTo>
                <a:cubicBezTo>
                  <a:pt x="0" y="55880"/>
                  <a:pt x="55880" y="0"/>
                  <a:pt x="124460" y="0"/>
                </a:cubicBezTo>
                <a:lnTo>
                  <a:pt x="1789430" y="0"/>
                </a:lnTo>
                <a:cubicBezTo>
                  <a:pt x="1858010" y="0"/>
                  <a:pt x="1913890" y="55880"/>
                  <a:pt x="1913890" y="124460"/>
                </a:cubicBezTo>
                <a:lnTo>
                  <a:pt x="1913890" y="1978562"/>
                </a:lnTo>
                <a:cubicBezTo>
                  <a:pt x="1913890" y="2047142"/>
                  <a:pt x="1858010" y="2103021"/>
                  <a:pt x="1789430" y="2103021"/>
                </a:cubicBezTo>
                <a:close/>
              </a:path>
            </a:pathLst>
          </a:custGeom>
          <a:solidFill>
            <a:srgbClr val="FF8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9"/>
          <p:cNvSpPr/>
          <p:nvPr/>
        </p:nvSpPr>
        <p:spPr>
          <a:xfrm>
            <a:off x="1367422" y="2476500"/>
            <a:ext cx="12958178" cy="6060236"/>
          </a:xfrm>
          <a:custGeom>
            <a:avLst/>
            <a:gdLst/>
            <a:ahLst/>
            <a:cxnLst/>
            <a:rect l="l" t="t" r="r" b="b"/>
            <a:pathLst>
              <a:path w="10968511" h="5129716" extrusionOk="0">
                <a:moveTo>
                  <a:pt x="10844051" y="5129716"/>
                </a:moveTo>
                <a:lnTo>
                  <a:pt x="124460" y="5129716"/>
                </a:lnTo>
                <a:cubicBezTo>
                  <a:pt x="55880" y="5129716"/>
                  <a:pt x="0" y="5073836"/>
                  <a:pt x="0" y="5005256"/>
                </a:cubicBezTo>
                <a:lnTo>
                  <a:pt x="0" y="124460"/>
                </a:lnTo>
                <a:cubicBezTo>
                  <a:pt x="0" y="55880"/>
                  <a:pt x="55880" y="0"/>
                  <a:pt x="124460" y="0"/>
                </a:cubicBezTo>
                <a:lnTo>
                  <a:pt x="10844051" y="0"/>
                </a:lnTo>
                <a:cubicBezTo>
                  <a:pt x="10912631" y="0"/>
                  <a:pt x="10968511" y="55880"/>
                  <a:pt x="10968511" y="124460"/>
                </a:cubicBezTo>
                <a:lnTo>
                  <a:pt x="10968511" y="5005256"/>
                </a:lnTo>
                <a:cubicBezTo>
                  <a:pt x="10968511" y="5073836"/>
                  <a:pt x="10912631" y="5129716"/>
                  <a:pt x="10844051" y="5129716"/>
                </a:cubicBezTo>
                <a:close/>
              </a:path>
            </a:pathLst>
          </a:custGeom>
          <a:solidFill>
            <a:srgbClr val="FF8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6" name="Google Shape;236;p9"/>
          <p:cNvSpPr txBox="1"/>
          <p:nvPr/>
        </p:nvSpPr>
        <p:spPr>
          <a:xfrm>
            <a:off x="3703941" y="3669854"/>
            <a:ext cx="8030859" cy="3320653"/>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en-US" sz="2100">
                <a:solidFill>
                  <a:srgbClr val="FFFFFF"/>
                </a:solidFill>
                <a:latin typeface="Montserrat"/>
                <a:ea typeface="Montserrat"/>
                <a:cs typeface="Montserrat"/>
                <a:sym typeface="Montserrat"/>
              </a:rPr>
              <a:t>Toothbrush</a:t>
            </a:r>
            <a:endParaRPr/>
          </a:p>
          <a:p>
            <a:pPr marL="0" marR="0" lvl="0" indent="0" algn="ctr" rtl="0">
              <a:lnSpc>
                <a:spcPct val="140000"/>
              </a:lnSpc>
              <a:spcBef>
                <a:spcPts val="0"/>
              </a:spcBef>
              <a:spcAft>
                <a:spcPts val="0"/>
              </a:spcAft>
              <a:buNone/>
            </a:pPr>
            <a:r>
              <a:rPr lang="en-US" sz="2100">
                <a:solidFill>
                  <a:srgbClr val="FFFFFF"/>
                </a:solidFill>
                <a:latin typeface="Montserrat"/>
                <a:ea typeface="Montserrat"/>
                <a:cs typeface="Montserrat"/>
                <a:sym typeface="Montserrat"/>
              </a:rPr>
              <a:t>Toothpaste</a:t>
            </a:r>
            <a:endParaRPr/>
          </a:p>
          <a:p>
            <a:pPr marL="0" marR="0" lvl="0" indent="0" algn="ctr" rtl="0">
              <a:lnSpc>
                <a:spcPct val="140000"/>
              </a:lnSpc>
              <a:spcBef>
                <a:spcPts val="0"/>
              </a:spcBef>
              <a:spcAft>
                <a:spcPts val="0"/>
              </a:spcAft>
              <a:buNone/>
            </a:pPr>
            <a:r>
              <a:rPr lang="en-US" sz="2100">
                <a:solidFill>
                  <a:srgbClr val="FFFFFF"/>
                </a:solidFill>
                <a:latin typeface="Montserrat"/>
                <a:ea typeface="Montserrat"/>
                <a:cs typeface="Montserrat"/>
                <a:sym typeface="Montserrat"/>
              </a:rPr>
              <a:t>Rubber shoes (black)</a:t>
            </a:r>
            <a:endParaRPr/>
          </a:p>
          <a:p>
            <a:pPr marL="0" marR="0" lvl="0" indent="0" algn="ctr" rtl="0">
              <a:lnSpc>
                <a:spcPct val="140000"/>
              </a:lnSpc>
              <a:spcBef>
                <a:spcPts val="0"/>
              </a:spcBef>
              <a:spcAft>
                <a:spcPts val="0"/>
              </a:spcAft>
              <a:buNone/>
            </a:pPr>
            <a:r>
              <a:rPr lang="en-US" sz="2100">
                <a:solidFill>
                  <a:srgbClr val="FFFFFF"/>
                </a:solidFill>
                <a:latin typeface="Montserrat"/>
                <a:ea typeface="Montserrat"/>
                <a:cs typeface="Montserrat"/>
                <a:sym typeface="Montserrat"/>
              </a:rPr>
              <a:t>Swimming costume</a:t>
            </a:r>
            <a:endParaRPr/>
          </a:p>
          <a:p>
            <a:pPr marL="0" marR="0" lvl="0" indent="0" algn="ctr" rtl="0">
              <a:lnSpc>
                <a:spcPct val="140000"/>
              </a:lnSpc>
              <a:spcBef>
                <a:spcPts val="0"/>
              </a:spcBef>
              <a:spcAft>
                <a:spcPts val="0"/>
              </a:spcAft>
              <a:buNone/>
            </a:pPr>
            <a:r>
              <a:rPr lang="en-US" sz="2100">
                <a:solidFill>
                  <a:srgbClr val="FFFFFF"/>
                </a:solidFill>
                <a:latin typeface="Montserrat"/>
                <a:ea typeface="Montserrat"/>
                <a:cs typeface="Montserrat"/>
                <a:sym typeface="Montserrat"/>
              </a:rPr>
              <a:t>Crocs</a:t>
            </a:r>
            <a:endParaRPr/>
          </a:p>
          <a:p>
            <a:pPr marL="0" marR="0" lvl="0" indent="0" algn="ctr" rtl="0">
              <a:lnSpc>
                <a:spcPct val="140000"/>
              </a:lnSpc>
              <a:spcBef>
                <a:spcPts val="0"/>
              </a:spcBef>
              <a:spcAft>
                <a:spcPts val="0"/>
              </a:spcAft>
              <a:buNone/>
            </a:pPr>
            <a:r>
              <a:rPr lang="en-US" sz="2100">
                <a:solidFill>
                  <a:srgbClr val="FFFFFF"/>
                </a:solidFill>
                <a:latin typeface="Montserrat"/>
                <a:ea typeface="Montserrat"/>
                <a:cs typeface="Montserrat"/>
                <a:sym typeface="Montserrat"/>
              </a:rPr>
              <a:t>Gumboots</a:t>
            </a:r>
            <a:endParaRPr/>
          </a:p>
          <a:p>
            <a:pPr marL="0" marR="0" lvl="0" indent="0" algn="ctr" rtl="0">
              <a:lnSpc>
                <a:spcPct val="140000"/>
              </a:lnSpc>
              <a:spcBef>
                <a:spcPts val="0"/>
              </a:spcBef>
              <a:spcAft>
                <a:spcPts val="0"/>
              </a:spcAft>
              <a:buNone/>
            </a:pPr>
            <a:r>
              <a:rPr lang="en-US" sz="2100">
                <a:solidFill>
                  <a:srgbClr val="FFFFFF"/>
                </a:solidFill>
                <a:latin typeface="Montserrat"/>
                <a:ea typeface="Montserrat"/>
                <a:cs typeface="Montserrat"/>
                <a:sym typeface="Montserrat"/>
              </a:rPr>
              <a:t>Comfortable black school shoes</a:t>
            </a:r>
            <a:endParaRPr/>
          </a:p>
          <a:p>
            <a:pPr marL="0" marR="0" lvl="0" indent="0" algn="ctr" rtl="0">
              <a:lnSpc>
                <a:spcPct val="140000"/>
              </a:lnSpc>
              <a:spcBef>
                <a:spcPts val="0"/>
              </a:spcBef>
              <a:spcAft>
                <a:spcPts val="0"/>
              </a:spcAft>
              <a:buNone/>
            </a:pPr>
            <a:r>
              <a:rPr lang="en-US" sz="2100">
                <a:solidFill>
                  <a:srgbClr val="FFFFFF"/>
                </a:solidFill>
                <a:latin typeface="Montserrat"/>
                <a:ea typeface="Montserrat"/>
                <a:cs typeface="Montserrat"/>
                <a:sym typeface="Montserrat"/>
              </a:rPr>
              <a:t>Back pack</a:t>
            </a:r>
            <a:endParaRPr/>
          </a:p>
          <a:p>
            <a:pPr marL="0" marR="0" lvl="0" indent="0" algn="ctr" rtl="0">
              <a:lnSpc>
                <a:spcPct val="140000"/>
              </a:lnSpc>
              <a:spcBef>
                <a:spcPts val="0"/>
              </a:spcBef>
              <a:spcAft>
                <a:spcPts val="0"/>
              </a:spcAft>
              <a:buNone/>
            </a:pPr>
            <a:r>
              <a:rPr lang="en-US" sz="2100">
                <a:solidFill>
                  <a:srgbClr val="FFFFFF"/>
                </a:solidFill>
                <a:latin typeface="Montserrat"/>
                <a:ea typeface="Montserrat"/>
                <a:cs typeface="Montserrat"/>
                <a:sym typeface="Montserrat"/>
              </a:rPr>
              <a:t> </a:t>
            </a:r>
            <a:endParaRPr/>
          </a:p>
        </p:txBody>
      </p:sp>
      <p:sp>
        <p:nvSpPr>
          <p:cNvPr id="237" name="Google Shape;237;p9"/>
          <p:cNvSpPr/>
          <p:nvPr/>
        </p:nvSpPr>
        <p:spPr>
          <a:xfrm>
            <a:off x="2332341" y="1454739"/>
            <a:ext cx="9935859" cy="633823"/>
          </a:xfrm>
          <a:custGeom>
            <a:avLst/>
            <a:gdLst/>
            <a:ahLst/>
            <a:cxnLst/>
            <a:rect l="l" t="t" r="r" b="b"/>
            <a:pathLst>
              <a:path w="2761655" h="660400" extrusionOk="0">
                <a:moveTo>
                  <a:pt x="2637195" y="660400"/>
                </a:moveTo>
                <a:lnTo>
                  <a:pt x="124460" y="660400"/>
                </a:lnTo>
                <a:cubicBezTo>
                  <a:pt x="55880" y="660400"/>
                  <a:pt x="0" y="604520"/>
                  <a:pt x="0" y="535940"/>
                </a:cubicBezTo>
                <a:lnTo>
                  <a:pt x="0" y="124460"/>
                </a:lnTo>
                <a:cubicBezTo>
                  <a:pt x="0" y="55880"/>
                  <a:pt x="55880" y="0"/>
                  <a:pt x="124460" y="0"/>
                </a:cubicBezTo>
                <a:lnTo>
                  <a:pt x="2637195" y="0"/>
                </a:lnTo>
                <a:cubicBezTo>
                  <a:pt x="2705775" y="0"/>
                  <a:pt x="2761655" y="55880"/>
                  <a:pt x="2761655" y="124460"/>
                </a:cubicBezTo>
                <a:lnTo>
                  <a:pt x="2761655" y="535940"/>
                </a:lnTo>
                <a:cubicBezTo>
                  <a:pt x="2761655" y="604520"/>
                  <a:pt x="2705775" y="660400"/>
                  <a:pt x="2637195" y="660400"/>
                </a:cubicBezTo>
                <a:close/>
              </a:path>
            </a:pathLst>
          </a:custGeom>
          <a:solidFill>
            <a:srgbClr val="5026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38" name="Google Shape;238;p9"/>
          <p:cNvSpPr txBox="1"/>
          <p:nvPr/>
        </p:nvSpPr>
        <p:spPr>
          <a:xfrm>
            <a:off x="2456177" y="1544725"/>
            <a:ext cx="9642600" cy="430800"/>
          </a:xfrm>
          <a:prstGeom prst="rect">
            <a:avLst/>
          </a:prstGeom>
          <a:noFill/>
          <a:ln>
            <a:noFill/>
          </a:ln>
        </p:spPr>
        <p:txBody>
          <a:bodyPr spcFirstLastPara="1" wrap="square" lIns="0" tIns="0" rIns="0" bIns="0" anchor="t" anchorCtr="0">
            <a:spAutoFit/>
          </a:bodyPr>
          <a:lstStyle/>
          <a:p>
            <a:pPr marL="0" marR="0" lvl="0" indent="0" algn="ctr" rtl="0">
              <a:lnSpc>
                <a:spcPct val="124008"/>
              </a:lnSpc>
              <a:spcBef>
                <a:spcPts val="0"/>
              </a:spcBef>
              <a:spcAft>
                <a:spcPts val="0"/>
              </a:spcAft>
              <a:buNone/>
            </a:pPr>
            <a:r>
              <a:rPr lang="en-US" sz="2799" b="1">
                <a:solidFill>
                  <a:srgbClr val="FFFFFF"/>
                </a:solidFill>
                <a:latin typeface="Montserrat"/>
                <a:ea typeface="Montserrat"/>
                <a:cs typeface="Montserrat"/>
                <a:sym typeface="Montserrat"/>
              </a:rPr>
              <a:t>Play Group  - Grade 2: Personal Items List</a:t>
            </a:r>
            <a:endParaRPr/>
          </a:p>
        </p:txBody>
      </p:sp>
      <p:sp>
        <p:nvSpPr>
          <p:cNvPr id="239" name="Google Shape;239;p9"/>
          <p:cNvSpPr/>
          <p:nvPr/>
        </p:nvSpPr>
        <p:spPr>
          <a:xfrm>
            <a:off x="0" y="0"/>
            <a:ext cx="1028700" cy="10287000"/>
          </a:xfrm>
          <a:prstGeom prst="rect">
            <a:avLst/>
          </a:prstGeom>
          <a:solidFill>
            <a:srgbClr val="5026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0" name="Google Shape;240;p9"/>
          <p:cNvSpPr/>
          <p:nvPr/>
        </p:nvSpPr>
        <p:spPr>
          <a:xfrm>
            <a:off x="514350" y="362900"/>
            <a:ext cx="1142756" cy="1331601"/>
          </a:xfrm>
          <a:custGeom>
            <a:avLst/>
            <a:gdLst/>
            <a:ahLst/>
            <a:cxnLst/>
            <a:rect l="l" t="t" r="r" b="b"/>
            <a:pathLst>
              <a:path w="1142756" h="1331601" extrusionOk="0">
                <a:moveTo>
                  <a:pt x="0" y="0"/>
                </a:moveTo>
                <a:lnTo>
                  <a:pt x="1142756" y="0"/>
                </a:lnTo>
                <a:lnTo>
                  <a:pt x="1142756" y="1331600"/>
                </a:lnTo>
                <a:lnTo>
                  <a:pt x="0" y="13316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1" name="Google Shape;241;p9"/>
          <p:cNvSpPr txBox="1"/>
          <p:nvPr/>
        </p:nvSpPr>
        <p:spPr>
          <a:xfrm>
            <a:off x="1219200" y="8724900"/>
            <a:ext cx="15450879" cy="1477328"/>
          </a:xfrm>
          <a:prstGeom prst="rect">
            <a:avLst/>
          </a:prstGeom>
          <a:noFill/>
          <a:ln>
            <a:noFill/>
          </a:ln>
        </p:spPr>
        <p:txBody>
          <a:bodyPr spcFirstLastPara="1" wrap="square" lIns="91425" tIns="45700" rIns="91425" bIns="45700" anchor="t" anchorCtr="0">
            <a:spAutoFit/>
          </a:bodyPr>
          <a:lstStyle/>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If your child is not potty trained, please pack pampers and wipes daily sufficient for their use. If not sufficient, we shall bill you extra for provision of the same. </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We will provide wholesome, healthy meals, with moderate snacks for the students. Do not pack any snacks or food for them</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Please do not provide breakfast for the child at Home in the morning, they will eat in school.</a:t>
            </a:r>
            <a:endParaRPr/>
          </a:p>
          <a:p>
            <a:pPr marL="285750" marR="0" lvl="0" indent="-285750" algn="l" rtl="0">
              <a:spcBef>
                <a:spcPts val="0"/>
              </a:spcBef>
              <a:spcAft>
                <a:spcPts val="0"/>
              </a:spcAft>
              <a:buClr>
                <a:schemeClr val="dk1"/>
              </a:buClr>
              <a:buSzPts val="1800"/>
              <a:buFont typeface="Arial"/>
              <a:buChar char="•"/>
            </a:pPr>
            <a:r>
              <a:rPr lang="en-US" sz="1800">
                <a:solidFill>
                  <a:schemeClr val="dk1"/>
                </a:solidFill>
                <a:latin typeface="Calibri"/>
                <a:ea typeface="Calibri"/>
                <a:cs typeface="Calibri"/>
                <a:sym typeface="Calibri"/>
              </a:rPr>
              <a:t>On return Home, Please ensure they shower immediately, and eat dinner to prevent them sleeping hungry at night, as they will be quite exhausted</a:t>
            </a:r>
            <a:endParaRPr/>
          </a:p>
          <a:p>
            <a:pPr marL="285750" marR="0" lvl="0" indent="-171450" algn="l" rtl="0">
              <a:spcBef>
                <a:spcPts val="0"/>
              </a:spcBef>
              <a:spcAft>
                <a:spcPts val="0"/>
              </a:spcAft>
              <a:buClr>
                <a:schemeClr val="dk1"/>
              </a:buClr>
              <a:buSzPts val="1800"/>
              <a:buFont typeface="Arial"/>
              <a:buNone/>
            </a:pPr>
            <a:endParaRPr sz="1800">
              <a:solidFill>
                <a:schemeClr val="dk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45"/>
        <p:cNvGrpSpPr/>
        <p:nvPr/>
      </p:nvGrpSpPr>
      <p:grpSpPr>
        <a:xfrm>
          <a:off x="0" y="0"/>
          <a:ext cx="0" cy="0"/>
          <a:chOff x="0" y="0"/>
          <a:chExt cx="0" cy="0"/>
        </a:xfrm>
      </p:grpSpPr>
      <p:sp>
        <p:nvSpPr>
          <p:cNvPr id="246" name="Google Shape;246;p10"/>
          <p:cNvSpPr/>
          <p:nvPr/>
        </p:nvSpPr>
        <p:spPr>
          <a:xfrm>
            <a:off x="1089275" y="2453425"/>
            <a:ext cx="14999439" cy="5514445"/>
          </a:xfrm>
          <a:custGeom>
            <a:avLst/>
            <a:gdLst/>
            <a:ahLst/>
            <a:cxnLst/>
            <a:rect l="l" t="t" r="r" b="b"/>
            <a:pathLst>
              <a:path w="10968511" h="5129716" extrusionOk="0">
                <a:moveTo>
                  <a:pt x="10844051" y="5129716"/>
                </a:moveTo>
                <a:lnTo>
                  <a:pt x="124460" y="5129716"/>
                </a:lnTo>
                <a:cubicBezTo>
                  <a:pt x="55880" y="5129716"/>
                  <a:pt x="0" y="5073836"/>
                  <a:pt x="0" y="5005256"/>
                </a:cubicBezTo>
                <a:lnTo>
                  <a:pt x="0" y="124460"/>
                </a:lnTo>
                <a:cubicBezTo>
                  <a:pt x="0" y="55880"/>
                  <a:pt x="55880" y="0"/>
                  <a:pt x="124460" y="0"/>
                </a:cubicBezTo>
                <a:lnTo>
                  <a:pt x="10844051" y="0"/>
                </a:lnTo>
                <a:cubicBezTo>
                  <a:pt x="10912631" y="0"/>
                  <a:pt x="10968511" y="55880"/>
                  <a:pt x="10968511" y="124460"/>
                </a:cubicBezTo>
                <a:lnTo>
                  <a:pt x="10968511" y="5005256"/>
                </a:lnTo>
                <a:cubicBezTo>
                  <a:pt x="10968511" y="5073836"/>
                  <a:pt x="10912631" y="5129716"/>
                  <a:pt x="10844051" y="5129716"/>
                </a:cubicBezTo>
                <a:close/>
              </a:path>
            </a:pathLst>
          </a:custGeom>
          <a:solidFill>
            <a:srgbClr val="FF8A00"/>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7" name="Google Shape;247;p10"/>
          <p:cNvSpPr txBox="1"/>
          <p:nvPr/>
        </p:nvSpPr>
        <p:spPr>
          <a:xfrm>
            <a:off x="1998921" y="3314700"/>
            <a:ext cx="6388800" cy="3491100"/>
          </a:xfrm>
          <a:prstGeom prst="rect">
            <a:avLst/>
          </a:prstGeom>
          <a:noFill/>
          <a:ln>
            <a:noFill/>
          </a:ln>
        </p:spPr>
        <p:txBody>
          <a:bodyPr spcFirstLastPara="1" wrap="square" lIns="0" tIns="0" rIns="0" bIns="0" anchor="t" anchorCtr="0">
            <a:spAutoFit/>
          </a:bodyPr>
          <a:lstStyle/>
          <a:p>
            <a:pPr marL="342900" marR="0" lvl="0" indent="-342900" algn="ctr" rtl="0">
              <a:lnSpc>
                <a:spcPct val="140000"/>
              </a:lnSpc>
              <a:spcBef>
                <a:spcPts val="0"/>
              </a:spcBef>
              <a:spcAft>
                <a:spcPts val="0"/>
              </a:spcAft>
              <a:buClr>
                <a:srgbClr val="FFFFFF"/>
              </a:buClr>
              <a:buSzPts val="2100"/>
              <a:buFont typeface="Arial"/>
              <a:buChar char="•"/>
            </a:pPr>
            <a:r>
              <a:rPr lang="en-US" sz="2100">
                <a:solidFill>
                  <a:srgbClr val="FFFFFF"/>
                </a:solidFill>
                <a:latin typeface="Montserrat"/>
                <a:ea typeface="Montserrat"/>
                <a:cs typeface="Montserrat"/>
                <a:sym typeface="Montserrat"/>
              </a:rPr>
              <a:t>Comfortable black school shoes</a:t>
            </a:r>
            <a:endParaRPr/>
          </a:p>
          <a:p>
            <a:pPr marL="342900" marR="0" lvl="0" indent="-342900" algn="ctr" rtl="0">
              <a:lnSpc>
                <a:spcPct val="140000"/>
              </a:lnSpc>
              <a:spcBef>
                <a:spcPts val="0"/>
              </a:spcBef>
              <a:spcAft>
                <a:spcPts val="0"/>
              </a:spcAft>
              <a:buClr>
                <a:srgbClr val="FFFFFF"/>
              </a:buClr>
              <a:buSzPts val="2100"/>
              <a:buFont typeface="Arial"/>
              <a:buChar char="•"/>
            </a:pPr>
            <a:r>
              <a:rPr lang="en-US" sz="2100">
                <a:solidFill>
                  <a:srgbClr val="FFFFFF"/>
                </a:solidFill>
                <a:latin typeface="Montserrat"/>
                <a:ea typeface="Montserrat"/>
                <a:cs typeface="Montserrat"/>
                <a:sym typeface="Montserrat"/>
              </a:rPr>
              <a:t>Rubber shoes (black)</a:t>
            </a:r>
            <a:endParaRPr/>
          </a:p>
          <a:p>
            <a:pPr marL="342900" marR="0" lvl="0" indent="-342900" algn="ctr" rtl="0">
              <a:lnSpc>
                <a:spcPct val="140000"/>
              </a:lnSpc>
              <a:spcBef>
                <a:spcPts val="0"/>
              </a:spcBef>
              <a:spcAft>
                <a:spcPts val="0"/>
              </a:spcAft>
              <a:buClr>
                <a:srgbClr val="FFFFFF"/>
              </a:buClr>
              <a:buSzPts val="2100"/>
              <a:buFont typeface="Arial"/>
              <a:buChar char="•"/>
            </a:pPr>
            <a:r>
              <a:rPr lang="en-US" sz="2100">
                <a:solidFill>
                  <a:srgbClr val="FFFFFF"/>
                </a:solidFill>
                <a:latin typeface="Montserrat"/>
                <a:ea typeface="Montserrat"/>
                <a:cs typeface="Montserrat"/>
                <a:sym typeface="Montserrat"/>
              </a:rPr>
              <a:t>Slippers</a:t>
            </a:r>
            <a:endParaRPr/>
          </a:p>
          <a:p>
            <a:pPr marL="342900" marR="0" lvl="0" indent="-342900" algn="ctr" rtl="0">
              <a:lnSpc>
                <a:spcPct val="140000"/>
              </a:lnSpc>
              <a:spcBef>
                <a:spcPts val="0"/>
              </a:spcBef>
              <a:spcAft>
                <a:spcPts val="0"/>
              </a:spcAft>
              <a:buClr>
                <a:srgbClr val="FFFFFF"/>
              </a:buClr>
              <a:buSzPts val="2100"/>
              <a:buFont typeface="Arial"/>
              <a:buChar char="•"/>
            </a:pPr>
            <a:r>
              <a:rPr lang="en-US" sz="2100">
                <a:solidFill>
                  <a:srgbClr val="FFFFFF"/>
                </a:solidFill>
                <a:latin typeface="Montserrat"/>
                <a:ea typeface="Montserrat"/>
                <a:cs typeface="Montserrat"/>
                <a:sym typeface="Montserrat"/>
              </a:rPr>
              <a:t>Crocs</a:t>
            </a:r>
            <a:endParaRPr/>
          </a:p>
          <a:p>
            <a:pPr marL="342900" marR="0" lvl="0" indent="-342900" algn="ctr" rtl="0">
              <a:lnSpc>
                <a:spcPct val="140000"/>
              </a:lnSpc>
              <a:spcBef>
                <a:spcPts val="0"/>
              </a:spcBef>
              <a:spcAft>
                <a:spcPts val="0"/>
              </a:spcAft>
              <a:buClr>
                <a:srgbClr val="FFFFFF"/>
              </a:buClr>
              <a:buSzPts val="2100"/>
              <a:buFont typeface="Arial"/>
              <a:buChar char="•"/>
            </a:pPr>
            <a:r>
              <a:rPr lang="en-US" sz="2100">
                <a:solidFill>
                  <a:srgbClr val="FFFFFF"/>
                </a:solidFill>
                <a:latin typeface="Montserrat"/>
                <a:ea typeface="Montserrat"/>
                <a:cs typeface="Montserrat"/>
                <a:sym typeface="Montserrat"/>
              </a:rPr>
              <a:t>Bible – KJV </a:t>
            </a:r>
            <a:endParaRPr sz="2100">
              <a:solidFill>
                <a:srgbClr val="FFFFFF"/>
              </a:solidFill>
              <a:latin typeface="Montserrat"/>
              <a:ea typeface="Montserrat"/>
              <a:cs typeface="Montserrat"/>
              <a:sym typeface="Montserrat"/>
            </a:endParaRPr>
          </a:p>
          <a:p>
            <a:pPr marL="342900" marR="0" lvl="0" indent="-342900" algn="ctr" rtl="0">
              <a:lnSpc>
                <a:spcPct val="140000"/>
              </a:lnSpc>
              <a:spcBef>
                <a:spcPts val="0"/>
              </a:spcBef>
              <a:spcAft>
                <a:spcPts val="0"/>
              </a:spcAft>
              <a:buClr>
                <a:srgbClr val="FFFFFF"/>
              </a:buClr>
              <a:buSzPts val="2100"/>
              <a:buFont typeface="Arial"/>
              <a:buChar char="•"/>
            </a:pPr>
            <a:r>
              <a:rPr lang="en-US" sz="2100">
                <a:solidFill>
                  <a:srgbClr val="FFFFFF"/>
                </a:solidFill>
                <a:latin typeface="Montserrat"/>
                <a:ea typeface="Montserrat"/>
                <a:cs typeface="Montserrat"/>
                <a:sym typeface="Montserrat"/>
              </a:rPr>
              <a:t>Swimming costume/Trunks</a:t>
            </a:r>
            <a:endParaRPr/>
          </a:p>
          <a:p>
            <a:pPr marL="342900" marR="0" lvl="0" indent="-342900" algn="ctr" rtl="0">
              <a:lnSpc>
                <a:spcPct val="140000"/>
              </a:lnSpc>
              <a:spcBef>
                <a:spcPts val="0"/>
              </a:spcBef>
              <a:spcAft>
                <a:spcPts val="0"/>
              </a:spcAft>
              <a:buClr>
                <a:srgbClr val="FFFFFF"/>
              </a:buClr>
              <a:buSzPts val="2100"/>
              <a:buFont typeface="Arial"/>
              <a:buChar char="•"/>
            </a:pPr>
            <a:r>
              <a:rPr lang="en-US" sz="2100">
                <a:solidFill>
                  <a:srgbClr val="FFFFFF"/>
                </a:solidFill>
                <a:latin typeface="Montserrat"/>
                <a:ea typeface="Montserrat"/>
                <a:cs typeface="Montserrat"/>
                <a:sym typeface="Montserrat"/>
              </a:rPr>
              <a:t>2 track suits (any color)</a:t>
            </a:r>
            <a:endParaRPr/>
          </a:p>
          <a:p>
            <a:pPr marL="342900" marR="0" lvl="0" indent="-342900" algn="ctr" rtl="0">
              <a:lnSpc>
                <a:spcPct val="140000"/>
              </a:lnSpc>
              <a:spcBef>
                <a:spcPts val="0"/>
              </a:spcBef>
              <a:spcAft>
                <a:spcPts val="0"/>
              </a:spcAft>
              <a:buClr>
                <a:srgbClr val="FFFFFF"/>
              </a:buClr>
              <a:buSzPts val="2100"/>
              <a:buFont typeface="Arial"/>
              <a:buChar char="•"/>
            </a:pPr>
            <a:r>
              <a:rPr lang="en-US" sz="2100">
                <a:solidFill>
                  <a:srgbClr val="FFFFFF"/>
                </a:solidFill>
                <a:latin typeface="Montserrat"/>
                <a:ea typeface="Montserrat"/>
                <a:cs typeface="Montserrat"/>
                <a:sym typeface="Montserrat"/>
              </a:rPr>
              <a:t>School bag/Backpack</a:t>
            </a:r>
            <a:endParaRPr/>
          </a:p>
        </p:txBody>
      </p:sp>
      <p:sp>
        <p:nvSpPr>
          <p:cNvPr id="248" name="Google Shape;248;p10"/>
          <p:cNvSpPr/>
          <p:nvPr/>
        </p:nvSpPr>
        <p:spPr>
          <a:xfrm>
            <a:off x="2332341" y="1454739"/>
            <a:ext cx="9935859" cy="633823"/>
          </a:xfrm>
          <a:custGeom>
            <a:avLst/>
            <a:gdLst/>
            <a:ahLst/>
            <a:cxnLst/>
            <a:rect l="l" t="t" r="r" b="b"/>
            <a:pathLst>
              <a:path w="2761655" h="660400" extrusionOk="0">
                <a:moveTo>
                  <a:pt x="2637195" y="660400"/>
                </a:moveTo>
                <a:lnTo>
                  <a:pt x="124460" y="660400"/>
                </a:lnTo>
                <a:cubicBezTo>
                  <a:pt x="55880" y="660400"/>
                  <a:pt x="0" y="604520"/>
                  <a:pt x="0" y="535940"/>
                </a:cubicBezTo>
                <a:lnTo>
                  <a:pt x="0" y="124460"/>
                </a:lnTo>
                <a:cubicBezTo>
                  <a:pt x="0" y="55880"/>
                  <a:pt x="55880" y="0"/>
                  <a:pt x="124460" y="0"/>
                </a:cubicBezTo>
                <a:lnTo>
                  <a:pt x="2637195" y="0"/>
                </a:lnTo>
                <a:cubicBezTo>
                  <a:pt x="2705775" y="0"/>
                  <a:pt x="2761655" y="55880"/>
                  <a:pt x="2761655" y="124460"/>
                </a:cubicBezTo>
                <a:lnTo>
                  <a:pt x="2761655" y="535940"/>
                </a:lnTo>
                <a:cubicBezTo>
                  <a:pt x="2761655" y="604520"/>
                  <a:pt x="2705775" y="660400"/>
                  <a:pt x="2637195" y="660400"/>
                </a:cubicBezTo>
                <a:close/>
              </a:path>
            </a:pathLst>
          </a:custGeom>
          <a:solidFill>
            <a:srgbClr val="5026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49" name="Google Shape;249;p10"/>
          <p:cNvSpPr txBox="1"/>
          <p:nvPr/>
        </p:nvSpPr>
        <p:spPr>
          <a:xfrm>
            <a:off x="2456177" y="1544725"/>
            <a:ext cx="9445800" cy="430800"/>
          </a:xfrm>
          <a:prstGeom prst="rect">
            <a:avLst/>
          </a:prstGeom>
          <a:noFill/>
          <a:ln>
            <a:noFill/>
          </a:ln>
        </p:spPr>
        <p:txBody>
          <a:bodyPr spcFirstLastPara="1" wrap="square" lIns="0" tIns="0" rIns="0" bIns="0" anchor="t" anchorCtr="0">
            <a:spAutoFit/>
          </a:bodyPr>
          <a:lstStyle/>
          <a:p>
            <a:pPr marL="0" marR="0" lvl="0" indent="0" algn="ctr" rtl="0">
              <a:lnSpc>
                <a:spcPct val="124008"/>
              </a:lnSpc>
              <a:spcBef>
                <a:spcPts val="0"/>
              </a:spcBef>
              <a:spcAft>
                <a:spcPts val="0"/>
              </a:spcAft>
              <a:buNone/>
            </a:pPr>
            <a:r>
              <a:rPr lang="en-US" sz="2799" b="1">
                <a:solidFill>
                  <a:srgbClr val="FFFFFF"/>
                </a:solidFill>
                <a:latin typeface="Montserrat"/>
                <a:ea typeface="Montserrat"/>
                <a:cs typeface="Montserrat"/>
                <a:sym typeface="Montserrat"/>
              </a:rPr>
              <a:t>Grade 3-5: Personal Items List</a:t>
            </a:r>
            <a:endParaRPr/>
          </a:p>
        </p:txBody>
      </p:sp>
      <p:cxnSp>
        <p:nvCxnSpPr>
          <p:cNvPr id="250" name="Google Shape;250;p10"/>
          <p:cNvCxnSpPr/>
          <p:nvPr/>
        </p:nvCxnSpPr>
        <p:spPr>
          <a:xfrm rot="20428">
            <a:off x="11664326" y="4962573"/>
            <a:ext cx="1140943" cy="0"/>
          </a:xfrm>
          <a:prstGeom prst="straightConnector1">
            <a:avLst/>
          </a:prstGeom>
          <a:noFill/>
          <a:ln w="47625" cap="rnd" cmpd="sng">
            <a:solidFill>
              <a:srgbClr val="FF8A00"/>
            </a:solidFill>
            <a:prstDash val="solid"/>
            <a:round/>
            <a:headEnd type="none" w="sm" len="sm"/>
            <a:tailEnd type="none" w="sm" len="sm"/>
          </a:ln>
        </p:spPr>
      </p:cxnSp>
      <p:sp>
        <p:nvSpPr>
          <p:cNvPr id="251" name="Google Shape;251;p10"/>
          <p:cNvSpPr/>
          <p:nvPr/>
        </p:nvSpPr>
        <p:spPr>
          <a:xfrm>
            <a:off x="0" y="0"/>
            <a:ext cx="1028700" cy="10287000"/>
          </a:xfrm>
          <a:prstGeom prst="rect">
            <a:avLst/>
          </a:prstGeom>
          <a:solidFill>
            <a:srgbClr val="50260E"/>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2" name="Google Shape;252;p10"/>
          <p:cNvSpPr/>
          <p:nvPr/>
        </p:nvSpPr>
        <p:spPr>
          <a:xfrm>
            <a:off x="514350" y="362900"/>
            <a:ext cx="1142756" cy="1331601"/>
          </a:xfrm>
          <a:custGeom>
            <a:avLst/>
            <a:gdLst/>
            <a:ahLst/>
            <a:cxnLst/>
            <a:rect l="l" t="t" r="r" b="b"/>
            <a:pathLst>
              <a:path w="1142756" h="1331601" extrusionOk="0">
                <a:moveTo>
                  <a:pt x="0" y="0"/>
                </a:moveTo>
                <a:lnTo>
                  <a:pt x="1142756" y="0"/>
                </a:lnTo>
                <a:lnTo>
                  <a:pt x="1142756" y="1331600"/>
                </a:lnTo>
                <a:lnTo>
                  <a:pt x="0" y="1331600"/>
                </a:lnTo>
                <a:lnTo>
                  <a:pt x="0" y="0"/>
                </a:lnTo>
                <a:close/>
              </a:path>
            </a:pathLst>
          </a:custGeom>
          <a:blipFill rotWithShape="1">
            <a:blip r:embed="rId3">
              <a:alphaModFix/>
            </a:blip>
            <a:stretch>
              <a:fillRect/>
            </a:stretch>
          </a:blip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800">
              <a:solidFill>
                <a:schemeClr val="dk1"/>
              </a:solidFill>
              <a:latin typeface="Calibri"/>
              <a:ea typeface="Calibri"/>
              <a:cs typeface="Calibri"/>
              <a:sym typeface="Calibri"/>
            </a:endParaRPr>
          </a:p>
        </p:txBody>
      </p:sp>
      <p:sp>
        <p:nvSpPr>
          <p:cNvPr id="253" name="Google Shape;253;p10"/>
          <p:cNvSpPr txBox="1"/>
          <p:nvPr/>
        </p:nvSpPr>
        <p:spPr>
          <a:xfrm>
            <a:off x="9144000" y="2974951"/>
            <a:ext cx="6409800" cy="4396200"/>
          </a:xfrm>
          <a:prstGeom prst="rect">
            <a:avLst/>
          </a:prstGeom>
          <a:noFill/>
          <a:ln>
            <a:noFill/>
          </a:ln>
        </p:spPr>
        <p:txBody>
          <a:bodyPr spcFirstLastPara="1" wrap="square" lIns="0" tIns="0" rIns="0" bIns="0" anchor="t" anchorCtr="0">
            <a:spAutoFit/>
          </a:bodyPr>
          <a:lstStyle/>
          <a:p>
            <a:pPr marL="342900" marR="0" lvl="0" indent="-342900" algn="ctr" rtl="0">
              <a:lnSpc>
                <a:spcPct val="140000"/>
              </a:lnSpc>
              <a:spcBef>
                <a:spcPts val="0"/>
              </a:spcBef>
              <a:spcAft>
                <a:spcPts val="0"/>
              </a:spcAft>
              <a:buClr>
                <a:srgbClr val="FFFFFF"/>
              </a:buClr>
              <a:buSzPts val="2100"/>
              <a:buFont typeface="Arial"/>
              <a:buChar char="•"/>
            </a:pPr>
            <a:r>
              <a:rPr lang="en-US" sz="2100">
                <a:solidFill>
                  <a:srgbClr val="FFFFFF"/>
                </a:solidFill>
                <a:latin typeface="Montserrat"/>
                <a:ea typeface="Montserrat"/>
                <a:cs typeface="Montserrat"/>
                <a:sym typeface="Montserrat"/>
              </a:rPr>
              <a:t>Raincoat</a:t>
            </a:r>
            <a:endParaRPr/>
          </a:p>
          <a:p>
            <a:pPr marL="342900" marR="0" lvl="0" indent="-342900" algn="ctr" rtl="0">
              <a:lnSpc>
                <a:spcPct val="140000"/>
              </a:lnSpc>
              <a:spcBef>
                <a:spcPts val="0"/>
              </a:spcBef>
              <a:spcAft>
                <a:spcPts val="0"/>
              </a:spcAft>
              <a:buClr>
                <a:srgbClr val="FFFFFF"/>
              </a:buClr>
              <a:buSzPts val="2100"/>
              <a:buFont typeface="Arial"/>
              <a:buChar char="•"/>
            </a:pPr>
            <a:r>
              <a:rPr lang="en-US" sz="2100">
                <a:solidFill>
                  <a:srgbClr val="FFFFFF"/>
                </a:solidFill>
                <a:latin typeface="Montserrat"/>
                <a:ea typeface="Montserrat"/>
                <a:cs typeface="Montserrat"/>
                <a:sym typeface="Montserrat"/>
              </a:rPr>
              <a:t>Gumboots (for agriculture)</a:t>
            </a:r>
            <a:endParaRPr/>
          </a:p>
          <a:p>
            <a:pPr marL="342900" marR="0" lvl="0" indent="-342900" algn="ctr" rtl="0">
              <a:lnSpc>
                <a:spcPct val="140000"/>
              </a:lnSpc>
              <a:spcBef>
                <a:spcPts val="0"/>
              </a:spcBef>
              <a:spcAft>
                <a:spcPts val="0"/>
              </a:spcAft>
              <a:buClr>
                <a:srgbClr val="FFFFFF"/>
              </a:buClr>
              <a:buSzPts val="2100"/>
              <a:buFont typeface="Arial"/>
              <a:buChar char="•"/>
            </a:pPr>
            <a:r>
              <a:rPr lang="en-US" sz="2100">
                <a:solidFill>
                  <a:srgbClr val="FFFFFF"/>
                </a:solidFill>
                <a:latin typeface="Montserrat"/>
                <a:ea typeface="Montserrat"/>
                <a:cs typeface="Montserrat"/>
                <a:sym typeface="Montserrat"/>
              </a:rPr>
              <a:t>Toiletries (Toothpaste, Toothbrush, black shoe polish, shoe brush, Coconut oil/Vaseline, comb, soaps, sunlight washing power, cotton briefs (5), sanitary towels for girls above 10 years &amp; other personal effects)</a:t>
            </a:r>
            <a:endParaRPr/>
          </a:p>
          <a:p>
            <a:pPr marL="342900" marR="0" lvl="0" indent="-342900" algn="ctr" rtl="0">
              <a:lnSpc>
                <a:spcPct val="140000"/>
              </a:lnSpc>
              <a:spcBef>
                <a:spcPts val="0"/>
              </a:spcBef>
              <a:spcAft>
                <a:spcPts val="0"/>
              </a:spcAft>
              <a:buClr>
                <a:srgbClr val="FFFFFF"/>
              </a:buClr>
              <a:buSzPts val="2100"/>
              <a:buFont typeface="Arial"/>
              <a:buChar char="•"/>
            </a:pPr>
            <a:r>
              <a:rPr lang="en-US" sz="2100">
                <a:solidFill>
                  <a:srgbClr val="FFFFFF"/>
                </a:solidFill>
                <a:latin typeface="Montserrat"/>
                <a:ea typeface="Montserrat"/>
                <a:cs typeface="Montserrat"/>
                <a:sym typeface="Montserrat"/>
              </a:rPr>
              <a:t> Tissues 2-10 packs, </a:t>
            </a:r>
            <a:endParaRPr/>
          </a:p>
          <a:p>
            <a:pPr marL="342900" marR="0" lvl="0" indent="-342900" algn="ctr" rtl="0">
              <a:lnSpc>
                <a:spcPct val="140000"/>
              </a:lnSpc>
              <a:spcBef>
                <a:spcPts val="0"/>
              </a:spcBef>
              <a:spcAft>
                <a:spcPts val="0"/>
              </a:spcAft>
              <a:buClr>
                <a:srgbClr val="FFFFFF"/>
              </a:buClr>
              <a:buSzPts val="2100"/>
              <a:buFont typeface="Arial"/>
              <a:buChar char="•"/>
            </a:pPr>
            <a:r>
              <a:rPr lang="en-US" sz="2100">
                <a:solidFill>
                  <a:srgbClr val="FFFFFF"/>
                </a:solidFill>
                <a:latin typeface="Montserrat"/>
                <a:ea typeface="Montserrat"/>
                <a:cs typeface="Montserrat"/>
                <a:sym typeface="Montserrat"/>
              </a:rPr>
              <a:t>Pyjamas/ Nightdress</a:t>
            </a:r>
            <a:endParaRPr/>
          </a:p>
          <a:p>
            <a:pPr marL="342900" marR="0" lvl="0" indent="-342900" algn="ctr" rtl="0">
              <a:lnSpc>
                <a:spcPct val="140000"/>
              </a:lnSpc>
              <a:spcBef>
                <a:spcPts val="0"/>
              </a:spcBef>
              <a:spcAft>
                <a:spcPts val="0"/>
              </a:spcAft>
              <a:buClr>
                <a:srgbClr val="FFFFFF"/>
              </a:buClr>
              <a:buSzPts val="2100"/>
              <a:buFont typeface="Arial"/>
              <a:buChar char="•"/>
            </a:pPr>
            <a:r>
              <a:rPr lang="en-US" sz="2100">
                <a:solidFill>
                  <a:srgbClr val="FFFFFF"/>
                </a:solidFill>
                <a:latin typeface="Montserrat"/>
                <a:ea typeface="Montserrat"/>
                <a:cs typeface="Montserrat"/>
                <a:sym typeface="Montserrat"/>
              </a:rPr>
              <a:t>Showercap (girls)</a:t>
            </a:r>
            <a:endParaRPr/>
          </a:p>
        </p:txBody>
      </p:sp>
      <p:sp>
        <p:nvSpPr>
          <p:cNvPr id="254" name="Google Shape;254;p10"/>
          <p:cNvSpPr txBox="1"/>
          <p:nvPr/>
        </p:nvSpPr>
        <p:spPr>
          <a:xfrm>
            <a:off x="1998925" y="8343900"/>
            <a:ext cx="13817400" cy="1477500"/>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Please note that you can pack home vests, dresses, tights/trousers for your child in Boarding. We do not accept torn jeans/ revealing or see through clothes.</a:t>
            </a:r>
            <a:endParaRPr sz="180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We will provide wholesome, healthy meals, with moderate snacks for the students. Do not pack any snacks or food for them.</a:t>
            </a:r>
            <a:endParaRPr sz="180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You are free to come visit your child on any weekend of your choice.</a:t>
            </a:r>
            <a:endParaRPr sz="1800">
              <a:solidFill>
                <a:schemeClr val="dk1"/>
              </a:solidFill>
              <a:latin typeface="Calibri"/>
              <a:ea typeface="Calibri"/>
              <a:cs typeface="Calibri"/>
              <a:sym typeface="Calibri"/>
            </a:endParaRPr>
          </a:p>
          <a:p>
            <a:pPr marL="285750" marR="0" lvl="0" indent="-285750" algn="l" rtl="0">
              <a:lnSpc>
                <a:spcPct val="100000"/>
              </a:lnSpc>
              <a:spcBef>
                <a:spcPts val="0"/>
              </a:spcBef>
              <a:spcAft>
                <a:spcPts val="0"/>
              </a:spcAft>
              <a:buClr>
                <a:schemeClr val="dk1"/>
              </a:buClr>
              <a:buSzPts val="1800"/>
              <a:buChar char="•"/>
            </a:pPr>
            <a:r>
              <a:rPr lang="en-US" sz="1800">
                <a:solidFill>
                  <a:schemeClr val="dk1"/>
                </a:solidFill>
                <a:latin typeface="Calibri"/>
                <a:ea typeface="Calibri"/>
                <a:cs typeface="Calibri"/>
                <a:sym typeface="Calibri"/>
              </a:rPr>
              <a:t>During the visits, if you choose, you may bring fruits  - which will be shared by all children</a:t>
            </a:r>
            <a:endParaRPr/>
          </a:p>
        </p:txBody>
      </p:sp>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1162</Words>
  <Application>Microsoft Office PowerPoint</Application>
  <PresentationFormat>Custom</PresentationFormat>
  <Paragraphs>130</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Calibri</vt:lpstr>
      <vt:lpstr>Montserrat SemiBold</vt:lpstr>
      <vt:lpstr>Arial</vt:lpstr>
      <vt:lpstr>Corsiva</vt:lpstr>
      <vt:lpstr>Montserrat</vt:lpstr>
      <vt:lpstr>Roboto</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Makena Murungi</dc:creator>
  <cp:lastModifiedBy>user</cp:lastModifiedBy>
  <cp:revision>1</cp:revision>
  <dcterms:created xsi:type="dcterms:W3CDTF">2006-08-16T00:00:00Z</dcterms:created>
  <dcterms:modified xsi:type="dcterms:W3CDTF">2025-03-03T16:58:12Z</dcterms:modified>
</cp:coreProperties>
</file>